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256" r:id="rId2"/>
    <p:sldId id="257" r:id="rId3"/>
    <p:sldId id="260" r:id="rId4"/>
    <p:sldId id="333" r:id="rId5"/>
    <p:sldId id="620" r:id="rId6"/>
    <p:sldId id="600" r:id="rId7"/>
    <p:sldId id="601" r:id="rId8"/>
    <p:sldId id="604" r:id="rId9"/>
    <p:sldId id="605" r:id="rId10"/>
    <p:sldId id="606" r:id="rId11"/>
    <p:sldId id="607" r:id="rId12"/>
    <p:sldId id="609" r:id="rId13"/>
    <p:sldId id="610" r:id="rId14"/>
    <p:sldId id="611" r:id="rId15"/>
    <p:sldId id="612" r:id="rId16"/>
    <p:sldId id="613" r:id="rId17"/>
    <p:sldId id="614" r:id="rId18"/>
    <p:sldId id="615" r:id="rId19"/>
    <p:sldId id="616" r:id="rId20"/>
    <p:sldId id="617" r:id="rId21"/>
    <p:sldId id="618" r:id="rId22"/>
    <p:sldId id="619" r:id="rId23"/>
    <p:sldId id="621" r:id="rId24"/>
    <p:sldId id="622" r:id="rId25"/>
    <p:sldId id="623" r:id="rId26"/>
    <p:sldId id="624" r:id="rId27"/>
    <p:sldId id="625" r:id="rId28"/>
    <p:sldId id="626" r:id="rId29"/>
    <p:sldId id="627" r:id="rId30"/>
    <p:sldId id="628" r:id="rId31"/>
    <p:sldId id="629" r:id="rId32"/>
    <p:sldId id="630" r:id="rId33"/>
    <p:sldId id="631" r:id="rId34"/>
    <p:sldId id="518" r:id="rId35"/>
    <p:sldId id="481" r:id="rId36"/>
    <p:sldId id="482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0E36A2-E24E-497A-BA37-236890F30548}" v="134" dt="2021-10-25T02:22:35.109"/>
  </p1510:revLst>
</p1510:revInfo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73CF52-2E39-4465-B339-7132218FFFB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11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11 -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baseline="30000" dirty="0"/>
              <a:t>*</a:t>
            </a:r>
            <a:r>
              <a:rPr lang="en-US" dirty="0"/>
              <a:t>-tree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requiring every non-root node to be half full, every non-root node must be at least 2/3 full</a:t>
            </a:r>
          </a:p>
          <a:p>
            <a:r>
              <a:rPr lang="en-US" dirty="0"/>
              <a:t>Key redistribution becomes more complex</a:t>
            </a:r>
          </a:p>
          <a:p>
            <a:r>
              <a:rPr lang="en-US" dirty="0"/>
              <a:t>However, the tree is fuller</a:t>
            </a:r>
          </a:p>
        </p:txBody>
      </p:sp>
    </p:spTree>
    <p:extLst>
      <p:ext uri="{BB962C8B-B14F-4D97-AF65-F5344CB8AC3E}">
        <p14:creationId xmlns:p14="http://schemas.microsoft.com/office/powerpoint/2010/main" val="48366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Arrow Connector 28"/>
          <p:cNvCxnSpPr/>
          <p:nvPr/>
        </p:nvCxnSpPr>
        <p:spPr>
          <a:xfrm>
            <a:off x="4495800" y="6019800"/>
            <a:ext cx="685800" cy="158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7010400" y="6019800"/>
            <a:ext cx="762000" cy="158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baseline="30000" dirty="0"/>
              <a:t>+</a:t>
            </a:r>
            <a:r>
              <a:rPr lang="en-US" dirty="0"/>
              <a:t>-tree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873009"/>
          </a:xfrm>
        </p:spPr>
        <p:txBody>
          <a:bodyPr>
            <a:normAutofit/>
          </a:bodyPr>
          <a:lstStyle/>
          <a:p>
            <a:r>
              <a:rPr lang="en-US" dirty="0"/>
              <a:t>Essentially, make a B-tree such that all the leaves are tied together in a linked list</a:t>
            </a:r>
          </a:p>
          <a:p>
            <a:r>
              <a:rPr lang="en-US" dirty="0"/>
              <a:t>It's also necessary that all keys in a B</a:t>
            </a:r>
            <a:r>
              <a:rPr lang="en-US" baseline="30000" dirty="0"/>
              <a:t>+</a:t>
            </a:r>
            <a:r>
              <a:rPr lang="en-US" dirty="0"/>
              <a:t>-tree appear as leaves</a:t>
            </a:r>
          </a:p>
          <a:p>
            <a:r>
              <a:rPr lang="en-US" dirty="0"/>
              <a:t>Some other variations are possible, but we'll end the list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667000" y="4191000"/>
            <a:ext cx="6934200" cy="2057400"/>
            <a:chOff x="1143000" y="4267200"/>
            <a:chExt cx="6934200" cy="2057400"/>
          </a:xfrm>
        </p:grpSpPr>
        <p:cxnSp>
          <p:nvCxnSpPr>
            <p:cNvPr id="5" name="Straight Connector 4"/>
            <p:cNvCxnSpPr>
              <a:endCxn id="12" idx="0"/>
            </p:cNvCxnSpPr>
            <p:nvPr/>
          </p:nvCxnSpPr>
          <p:spPr>
            <a:xfrm rot="5400000">
              <a:off x="3429000" y="5181600"/>
              <a:ext cx="1143000" cy="22860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>
              <a:endCxn id="16" idx="0"/>
            </p:cNvCxnSpPr>
            <p:nvPr/>
          </p:nvCxnSpPr>
          <p:spPr>
            <a:xfrm>
              <a:off x="4572000" y="4724400"/>
              <a:ext cx="1905000" cy="114300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endCxn id="20" idx="0"/>
            </p:cNvCxnSpPr>
            <p:nvPr/>
          </p:nvCxnSpPr>
          <p:spPr>
            <a:xfrm rot="10800000" flipV="1">
              <a:off x="1371600" y="4724400"/>
              <a:ext cx="2286000" cy="114300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grpSp>
          <p:nvGrpSpPr>
            <p:cNvPr id="8" name="Group 7"/>
            <p:cNvGrpSpPr>
              <a:grpSpLocks noChangeAspect="1"/>
            </p:cNvGrpSpPr>
            <p:nvPr/>
          </p:nvGrpSpPr>
          <p:grpSpPr>
            <a:xfrm>
              <a:off x="3657600" y="4267200"/>
              <a:ext cx="1828800" cy="457200"/>
              <a:chOff x="3124200" y="1371600"/>
              <a:chExt cx="2438400" cy="609600"/>
            </a:xfrm>
          </p:grpSpPr>
          <p:sp>
            <p:nvSpPr>
              <p:cNvPr id="24" name="Rectangle 3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6</a:t>
                </a:r>
              </a:p>
            </p:txBody>
          </p:sp>
          <p:sp>
            <p:nvSpPr>
              <p:cNvPr id="25" name="Rectangle 4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12</a:t>
                </a:r>
              </a:p>
            </p:txBody>
          </p:sp>
          <p:sp>
            <p:nvSpPr>
              <p:cNvPr id="26" name="Rectangle 5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6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/>
            <p:cNvGrpSpPr>
              <a:grpSpLocks noChangeAspect="1"/>
            </p:cNvGrpSpPr>
            <p:nvPr/>
          </p:nvGrpSpPr>
          <p:grpSpPr>
            <a:xfrm>
              <a:off x="1143000" y="5867400"/>
              <a:ext cx="1828800" cy="457200"/>
              <a:chOff x="3124200" y="1371600"/>
              <a:chExt cx="2438400" cy="60960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22" name="Rectangle 11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Rectangle 12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15"/>
            <p:cNvGrpSpPr>
              <a:grpSpLocks noChangeAspect="1"/>
            </p:cNvGrpSpPr>
            <p:nvPr/>
          </p:nvGrpSpPr>
          <p:grpSpPr>
            <a:xfrm>
              <a:off x="6248400" y="5867400"/>
              <a:ext cx="1828800" cy="457200"/>
              <a:chOff x="3124200" y="1371600"/>
              <a:chExt cx="2438400" cy="609600"/>
            </a:xfrm>
          </p:grpSpPr>
          <p:sp>
            <p:nvSpPr>
              <p:cNvPr id="16" name="Rectangle 14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12</a:t>
                </a:r>
              </a:p>
            </p:txBody>
          </p:sp>
          <p:sp>
            <p:nvSpPr>
              <p:cNvPr id="17" name="Rectangle 15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13</a:t>
                </a:r>
              </a:p>
            </p:txBody>
          </p:sp>
          <p:sp>
            <p:nvSpPr>
              <p:cNvPr id="18" name="Rectangle 16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15</a:t>
                </a:r>
              </a:p>
            </p:txBody>
          </p:sp>
          <p:sp>
            <p:nvSpPr>
              <p:cNvPr id="19" name="Rectangle 17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5"/>
            <p:cNvGrpSpPr>
              <a:grpSpLocks noChangeAspect="1"/>
            </p:cNvGrpSpPr>
            <p:nvPr/>
          </p:nvGrpSpPr>
          <p:grpSpPr>
            <a:xfrm>
              <a:off x="3657600" y="5867400"/>
              <a:ext cx="1828800" cy="457200"/>
              <a:chOff x="3124200" y="1371600"/>
              <a:chExt cx="2438400" cy="609600"/>
            </a:xfrm>
          </p:grpSpPr>
          <p:sp>
            <p:nvSpPr>
              <p:cNvPr id="12" name="Rectangle 14"/>
              <p:cNvSpPr/>
              <p:nvPr/>
            </p:nvSpPr>
            <p:spPr>
              <a:xfrm>
                <a:off x="31242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6</a:t>
                </a:r>
              </a:p>
            </p:txBody>
          </p:sp>
          <p:sp>
            <p:nvSpPr>
              <p:cNvPr id="13" name="Rectangle 15"/>
              <p:cNvSpPr/>
              <p:nvPr/>
            </p:nvSpPr>
            <p:spPr>
              <a:xfrm>
                <a:off x="37338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14" name="Rectangle 16"/>
              <p:cNvSpPr/>
              <p:nvPr/>
            </p:nvSpPr>
            <p:spPr>
              <a:xfrm>
                <a:off x="43434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  <p:sp>
            <p:nvSpPr>
              <p:cNvPr id="15" name="Rectangle 17"/>
              <p:cNvSpPr/>
              <p:nvPr/>
            </p:nvSpPr>
            <p:spPr>
              <a:xfrm>
                <a:off x="4953000" y="1371600"/>
                <a:ext cx="609600" cy="609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30" name="Straight Arrow Connector 29"/>
          <p:cNvCxnSpPr/>
          <p:nvPr/>
        </p:nvCxnSpPr>
        <p:spPr>
          <a:xfrm>
            <a:off x="1981200" y="6019800"/>
            <a:ext cx="685800" cy="158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679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Are you ready to get Hamiltonian with it?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Hamiltonian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908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Hamiltonian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err="1"/>
              <a:t>Eulerian</a:t>
            </a:r>
            <a:r>
              <a:rPr lang="en-US" b="1" dirty="0"/>
              <a:t> Cycle</a:t>
            </a:r>
            <a:r>
              <a:rPr lang="en-US" dirty="0"/>
              <a:t> problem asked if you could start at some node, cross every </a:t>
            </a:r>
            <a:r>
              <a:rPr lang="en-US" b="1" dirty="0"/>
              <a:t>edge</a:t>
            </a:r>
            <a:r>
              <a:rPr lang="en-US" dirty="0"/>
              <a:t> once, and return to the start</a:t>
            </a:r>
          </a:p>
          <a:p>
            <a:r>
              <a:rPr lang="en-US" dirty="0"/>
              <a:t>The </a:t>
            </a:r>
            <a:r>
              <a:rPr lang="en-US" b="1" dirty="0"/>
              <a:t>Hamiltonian Cycle</a:t>
            </a:r>
            <a:r>
              <a:rPr lang="en-US" dirty="0"/>
              <a:t> problem asks if you can start at some node, visit every </a:t>
            </a:r>
            <a:r>
              <a:rPr lang="en-US" b="1" dirty="0"/>
              <a:t>node</a:t>
            </a:r>
            <a:r>
              <a:rPr lang="en-US" dirty="0"/>
              <a:t> only once, and return to the start</a:t>
            </a:r>
          </a:p>
          <a:p>
            <a:r>
              <a:rPr lang="en-US" dirty="0"/>
              <a:t>In other words, find a </a:t>
            </a:r>
            <a:r>
              <a:rPr lang="en-US" b="1" dirty="0"/>
              <a:t>tour</a:t>
            </a:r>
          </a:p>
          <a:p>
            <a:r>
              <a:rPr lang="en-US" dirty="0"/>
              <a:t>Sounds easy, right?</a:t>
            </a:r>
          </a:p>
        </p:txBody>
      </p:sp>
    </p:spTree>
    <p:extLst>
      <p:ext uri="{BB962C8B-B14F-4D97-AF65-F5344CB8AC3E}">
        <p14:creationId xmlns:p14="http://schemas.microsoft.com/office/powerpoint/2010/main" val="151714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Hamiltonian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this graph:</a:t>
            </a:r>
          </a:p>
        </p:txBody>
      </p:sp>
      <p:cxnSp>
        <p:nvCxnSpPr>
          <p:cNvPr id="4" name="Straight Connector 3"/>
          <p:cNvCxnSpPr>
            <a:stCxn id="11" idx="7"/>
            <a:endCxn id="12" idx="2"/>
          </p:cNvCxnSpPr>
          <p:nvPr/>
        </p:nvCxnSpPr>
        <p:spPr>
          <a:xfrm rot="5400000" flipH="1" flipV="1">
            <a:off x="5402356" y="2636520"/>
            <a:ext cx="861284" cy="159280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11" idx="3"/>
            <a:endCxn id="15" idx="7"/>
          </p:cNvCxnSpPr>
          <p:nvPr/>
        </p:nvCxnSpPr>
        <p:spPr>
          <a:xfrm rot="5400000">
            <a:off x="3817396" y="4426996"/>
            <a:ext cx="1265368" cy="6557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2" idx="5"/>
            <a:endCxn id="14" idx="1"/>
          </p:cNvCxnSpPr>
          <p:nvPr/>
        </p:nvCxnSpPr>
        <p:spPr>
          <a:xfrm rot="16200000" flipH="1">
            <a:off x="7093996" y="2979196"/>
            <a:ext cx="1189168" cy="14939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4" idx="2"/>
            <a:endCxn id="13" idx="6"/>
          </p:cNvCxnSpPr>
          <p:nvPr/>
        </p:nvCxnSpPr>
        <p:spPr>
          <a:xfrm rot="10800000" flipV="1">
            <a:off x="6766560" y="4450080"/>
            <a:ext cx="1615440" cy="457200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11" idx="5"/>
            <a:endCxn id="13" idx="1"/>
          </p:cNvCxnSpPr>
          <p:nvPr/>
        </p:nvCxnSpPr>
        <p:spPr>
          <a:xfrm rot="16200000" flipH="1">
            <a:off x="5417596" y="3741196"/>
            <a:ext cx="655768" cy="14177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5" idx="6"/>
            <a:endCxn id="13" idx="3"/>
          </p:cNvCxnSpPr>
          <p:nvPr/>
        </p:nvCxnSpPr>
        <p:spPr>
          <a:xfrm flipV="1">
            <a:off x="4175760" y="5036596"/>
            <a:ext cx="2278604" cy="48028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724400" y="38100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12" name="Oval 11"/>
          <p:cNvSpPr/>
          <p:nvPr/>
        </p:nvSpPr>
        <p:spPr>
          <a:xfrm>
            <a:off x="6629400" y="28194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3" name="Oval 12"/>
          <p:cNvSpPr/>
          <p:nvPr/>
        </p:nvSpPr>
        <p:spPr>
          <a:xfrm>
            <a:off x="6400800" y="47244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4" name="Oval 13"/>
          <p:cNvSpPr/>
          <p:nvPr/>
        </p:nvSpPr>
        <p:spPr>
          <a:xfrm>
            <a:off x="8382000" y="42672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5" name="Oval 14"/>
          <p:cNvSpPr/>
          <p:nvPr/>
        </p:nvSpPr>
        <p:spPr>
          <a:xfrm>
            <a:off x="3810000" y="53340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</a:t>
            </a:r>
          </a:p>
        </p:txBody>
      </p:sp>
      <p:grpSp>
        <p:nvGrpSpPr>
          <p:cNvPr id="10" name="Group 27"/>
          <p:cNvGrpSpPr/>
          <p:nvPr/>
        </p:nvGrpSpPr>
        <p:grpSpPr>
          <a:xfrm>
            <a:off x="3810000" y="2819400"/>
            <a:ext cx="4937760" cy="2880360"/>
            <a:chOff x="2286000" y="2834640"/>
            <a:chExt cx="4937760" cy="2880360"/>
          </a:xfrm>
        </p:grpSpPr>
        <p:cxnSp>
          <p:nvCxnSpPr>
            <p:cNvPr id="17" name="Straight Connector 16"/>
            <p:cNvCxnSpPr>
              <a:stCxn id="23" idx="7"/>
              <a:endCxn id="24" idx="2"/>
            </p:cNvCxnSpPr>
            <p:nvPr/>
          </p:nvCxnSpPr>
          <p:spPr>
            <a:xfrm rot="5400000" flipH="1" flipV="1">
              <a:off x="3878356" y="2651760"/>
              <a:ext cx="861284" cy="1592804"/>
            </a:xfrm>
            <a:prstGeom prst="line">
              <a:avLst/>
            </a:prstGeom>
            <a:ln w="44450" cmpd="sng">
              <a:solidFill>
                <a:srgbClr val="FF0000"/>
              </a:solidFill>
              <a:tailEnd type="triangl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23" idx="3"/>
              <a:endCxn id="27" idx="7"/>
            </p:cNvCxnSpPr>
            <p:nvPr/>
          </p:nvCxnSpPr>
          <p:spPr>
            <a:xfrm rot="5400000">
              <a:off x="2293396" y="4442236"/>
              <a:ext cx="1265368" cy="655768"/>
            </a:xfrm>
            <a:prstGeom prst="line">
              <a:avLst/>
            </a:prstGeom>
            <a:ln w="44450" cmpd="sng">
              <a:solidFill>
                <a:srgbClr val="FF0000"/>
              </a:solidFill>
              <a:headEnd type="triangle" w="lg" len="lg"/>
              <a:tailEnd type="non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24" idx="5"/>
              <a:endCxn id="26" idx="1"/>
            </p:cNvCxnSpPr>
            <p:nvPr/>
          </p:nvCxnSpPr>
          <p:spPr>
            <a:xfrm rot="16200000" flipH="1">
              <a:off x="5569996" y="2994436"/>
              <a:ext cx="1189168" cy="1493968"/>
            </a:xfrm>
            <a:prstGeom prst="line">
              <a:avLst/>
            </a:prstGeom>
            <a:ln w="44450" cmpd="sng">
              <a:solidFill>
                <a:srgbClr val="FF0000"/>
              </a:solidFill>
              <a:tailEnd type="triangl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26" idx="2"/>
              <a:endCxn id="25" idx="6"/>
            </p:cNvCxnSpPr>
            <p:nvPr/>
          </p:nvCxnSpPr>
          <p:spPr>
            <a:xfrm rot="10800000" flipV="1">
              <a:off x="5242560" y="4465320"/>
              <a:ext cx="1615440" cy="457200"/>
            </a:xfrm>
            <a:prstGeom prst="line">
              <a:avLst/>
            </a:prstGeom>
            <a:ln w="44450" cmpd="sng">
              <a:solidFill>
                <a:srgbClr val="FF0000"/>
              </a:solidFill>
              <a:tailEnd type="triangl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27" idx="6"/>
              <a:endCxn id="25" idx="3"/>
            </p:cNvCxnSpPr>
            <p:nvPr/>
          </p:nvCxnSpPr>
          <p:spPr>
            <a:xfrm flipV="1">
              <a:off x="2651760" y="5051836"/>
              <a:ext cx="2278604" cy="480284"/>
            </a:xfrm>
            <a:prstGeom prst="line">
              <a:avLst/>
            </a:prstGeom>
            <a:ln w="44450" cmpd="sng">
              <a:solidFill>
                <a:srgbClr val="FF0000"/>
              </a:solidFill>
              <a:headEnd type="triangle" w="lg" len="lg"/>
              <a:tailEnd type="non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200400" y="38252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 cmpd="sng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24" name="Oval 23"/>
            <p:cNvSpPr/>
            <p:nvPr/>
          </p:nvSpPr>
          <p:spPr>
            <a:xfrm>
              <a:off x="5105400" y="28346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 cmpd="sng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25" name="Oval 24"/>
            <p:cNvSpPr/>
            <p:nvPr/>
          </p:nvSpPr>
          <p:spPr>
            <a:xfrm>
              <a:off x="4876800" y="47396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 cmpd="sng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6858000" y="42824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 cmpd="sng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27" name="Oval 26"/>
            <p:cNvSpPr/>
            <p:nvPr/>
          </p:nvSpPr>
          <p:spPr>
            <a:xfrm>
              <a:off x="2286000" y="53492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 cmpd="sng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854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Hamiltonian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Now, on this graph:</a:t>
            </a:r>
          </a:p>
          <a:p>
            <a:r>
              <a:rPr lang="en-US" dirty="0">
                <a:solidFill>
                  <a:srgbClr val="FF0000"/>
                </a:solidFill>
              </a:rPr>
              <a:t>There isn't one!</a:t>
            </a:r>
          </a:p>
        </p:txBody>
      </p:sp>
      <p:cxnSp>
        <p:nvCxnSpPr>
          <p:cNvPr id="4" name="Straight Connector 3"/>
          <p:cNvCxnSpPr>
            <a:stCxn id="11" idx="7"/>
            <a:endCxn id="12" idx="2"/>
          </p:cNvCxnSpPr>
          <p:nvPr/>
        </p:nvCxnSpPr>
        <p:spPr>
          <a:xfrm rot="5400000" flipH="1" flipV="1">
            <a:off x="5402356" y="2636520"/>
            <a:ext cx="861284" cy="159280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11" idx="3"/>
            <a:endCxn id="15" idx="7"/>
          </p:cNvCxnSpPr>
          <p:nvPr/>
        </p:nvCxnSpPr>
        <p:spPr>
          <a:xfrm rot="5400000">
            <a:off x="3817396" y="4426996"/>
            <a:ext cx="1265368" cy="6557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2" idx="5"/>
            <a:endCxn id="14" idx="1"/>
          </p:cNvCxnSpPr>
          <p:nvPr/>
        </p:nvCxnSpPr>
        <p:spPr>
          <a:xfrm rot="16200000" flipH="1">
            <a:off x="7093996" y="2979196"/>
            <a:ext cx="1189168" cy="14939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4" idx="2"/>
            <a:endCxn id="13" idx="6"/>
          </p:cNvCxnSpPr>
          <p:nvPr/>
        </p:nvCxnSpPr>
        <p:spPr>
          <a:xfrm rot="10800000" flipV="1">
            <a:off x="6766560" y="4450080"/>
            <a:ext cx="1615440" cy="457200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11" idx="5"/>
            <a:endCxn id="13" idx="1"/>
          </p:cNvCxnSpPr>
          <p:nvPr/>
        </p:nvCxnSpPr>
        <p:spPr>
          <a:xfrm rot="16200000" flipH="1">
            <a:off x="5417596" y="3741196"/>
            <a:ext cx="655768" cy="14177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5" idx="6"/>
            <a:endCxn id="13" idx="3"/>
          </p:cNvCxnSpPr>
          <p:nvPr/>
        </p:nvCxnSpPr>
        <p:spPr>
          <a:xfrm flipV="1">
            <a:off x="4175760" y="5036596"/>
            <a:ext cx="2278604" cy="48028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3" idx="5"/>
            <a:endCxn id="16" idx="1"/>
          </p:cNvCxnSpPr>
          <p:nvPr/>
        </p:nvCxnSpPr>
        <p:spPr>
          <a:xfrm rot="16200000" flipH="1">
            <a:off x="6712996" y="5036596"/>
            <a:ext cx="731968" cy="7319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724400" y="38100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12" name="Oval 11"/>
          <p:cNvSpPr/>
          <p:nvPr/>
        </p:nvSpPr>
        <p:spPr>
          <a:xfrm>
            <a:off x="6629400" y="28194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3" name="Oval 12"/>
          <p:cNvSpPr/>
          <p:nvPr/>
        </p:nvSpPr>
        <p:spPr>
          <a:xfrm>
            <a:off x="6400800" y="47244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4" name="Oval 13"/>
          <p:cNvSpPr/>
          <p:nvPr/>
        </p:nvSpPr>
        <p:spPr>
          <a:xfrm>
            <a:off x="8382000" y="42672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5" name="Oval 14"/>
          <p:cNvSpPr/>
          <p:nvPr/>
        </p:nvSpPr>
        <p:spPr>
          <a:xfrm>
            <a:off x="3810000" y="53340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6" name="Oval 15"/>
          <p:cNvSpPr/>
          <p:nvPr/>
        </p:nvSpPr>
        <p:spPr>
          <a:xfrm>
            <a:off x="7391400" y="57150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96814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Hamiltonian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Now, on this graph:</a:t>
            </a:r>
          </a:p>
        </p:txBody>
      </p:sp>
      <p:cxnSp>
        <p:nvCxnSpPr>
          <p:cNvPr id="4" name="Straight Connector 3"/>
          <p:cNvCxnSpPr>
            <a:stCxn id="11" idx="7"/>
            <a:endCxn id="12" idx="2"/>
          </p:cNvCxnSpPr>
          <p:nvPr/>
        </p:nvCxnSpPr>
        <p:spPr>
          <a:xfrm rot="5400000" flipH="1" flipV="1">
            <a:off x="5402356" y="2788920"/>
            <a:ext cx="861284" cy="159280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11" idx="3"/>
            <a:endCxn id="15" idx="7"/>
          </p:cNvCxnSpPr>
          <p:nvPr/>
        </p:nvCxnSpPr>
        <p:spPr>
          <a:xfrm rot="5400000">
            <a:off x="3817396" y="4579396"/>
            <a:ext cx="1265368" cy="6557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2" idx="5"/>
            <a:endCxn id="14" idx="1"/>
          </p:cNvCxnSpPr>
          <p:nvPr/>
        </p:nvCxnSpPr>
        <p:spPr>
          <a:xfrm rot="16200000" flipH="1">
            <a:off x="7093996" y="3131596"/>
            <a:ext cx="1189168" cy="14939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4" idx="2"/>
            <a:endCxn id="13" idx="6"/>
          </p:cNvCxnSpPr>
          <p:nvPr/>
        </p:nvCxnSpPr>
        <p:spPr>
          <a:xfrm rot="10800000" flipV="1">
            <a:off x="6766560" y="4602480"/>
            <a:ext cx="1615440" cy="457200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11" idx="5"/>
            <a:endCxn id="13" idx="1"/>
          </p:cNvCxnSpPr>
          <p:nvPr/>
        </p:nvCxnSpPr>
        <p:spPr>
          <a:xfrm rot="16200000" flipH="1">
            <a:off x="5417596" y="3893596"/>
            <a:ext cx="655768" cy="14177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5" idx="6"/>
            <a:endCxn id="13" idx="3"/>
          </p:cNvCxnSpPr>
          <p:nvPr/>
        </p:nvCxnSpPr>
        <p:spPr>
          <a:xfrm flipV="1">
            <a:off x="4175760" y="5188996"/>
            <a:ext cx="2278604" cy="48028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3" idx="5"/>
            <a:endCxn id="16" idx="1"/>
          </p:cNvCxnSpPr>
          <p:nvPr/>
        </p:nvCxnSpPr>
        <p:spPr>
          <a:xfrm rot="16200000" flipH="1">
            <a:off x="6712996" y="5188996"/>
            <a:ext cx="731968" cy="7319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7" idx="5"/>
            <a:endCxn id="31" idx="2"/>
          </p:cNvCxnSpPr>
          <p:nvPr/>
        </p:nvCxnSpPr>
        <p:spPr>
          <a:xfrm rot="16200000" flipH="1">
            <a:off x="6278656" y="1660936"/>
            <a:ext cx="480284" cy="357400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3" idx="3"/>
            <a:endCxn id="16" idx="7"/>
          </p:cNvCxnSpPr>
          <p:nvPr/>
        </p:nvCxnSpPr>
        <p:spPr>
          <a:xfrm rot="5400000">
            <a:off x="7894096" y="4312696"/>
            <a:ext cx="1417768" cy="17987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9" idx="0"/>
            <a:endCxn id="14" idx="4"/>
          </p:cNvCxnSpPr>
          <p:nvPr/>
        </p:nvCxnSpPr>
        <p:spPr>
          <a:xfrm rot="16200000" flipV="1">
            <a:off x="8328660" y="5021580"/>
            <a:ext cx="777240" cy="304800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6" idx="2"/>
            <a:endCxn id="20" idx="7"/>
          </p:cNvCxnSpPr>
          <p:nvPr/>
        </p:nvCxnSpPr>
        <p:spPr>
          <a:xfrm rot="10800000" flipV="1">
            <a:off x="5798596" y="2926080"/>
            <a:ext cx="2202404" cy="314728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27" idx="6"/>
            <a:endCxn id="26" idx="1"/>
          </p:cNvCxnSpPr>
          <p:nvPr/>
        </p:nvCxnSpPr>
        <p:spPr>
          <a:xfrm>
            <a:off x="6004560" y="2545080"/>
            <a:ext cx="2050004" cy="25168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1" idx="3"/>
            <a:endCxn id="20" idx="6"/>
          </p:cNvCxnSpPr>
          <p:nvPr/>
        </p:nvCxnSpPr>
        <p:spPr>
          <a:xfrm rot="5400000">
            <a:off x="5913120" y="3756436"/>
            <a:ext cx="2385284" cy="250720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2" idx="3"/>
            <a:endCxn id="22" idx="0"/>
          </p:cNvCxnSpPr>
          <p:nvPr/>
        </p:nvCxnSpPr>
        <p:spPr>
          <a:xfrm rot="5400000">
            <a:off x="6256020" y="3383056"/>
            <a:ext cx="526004" cy="32788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2" idx="4"/>
            <a:endCxn id="13" idx="0"/>
          </p:cNvCxnSpPr>
          <p:nvPr/>
        </p:nvCxnSpPr>
        <p:spPr>
          <a:xfrm rot="16200000" flipH="1">
            <a:off x="6118860" y="4411980"/>
            <a:ext cx="701040" cy="228600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24" idx="4"/>
            <a:endCxn id="23" idx="7"/>
          </p:cNvCxnSpPr>
          <p:nvPr/>
        </p:nvCxnSpPr>
        <p:spPr>
          <a:xfrm rot="5400000">
            <a:off x="9585736" y="3970020"/>
            <a:ext cx="449804" cy="9928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4" idx="1"/>
            <a:endCxn id="18" idx="6"/>
          </p:cNvCxnSpPr>
          <p:nvPr/>
        </p:nvCxnSpPr>
        <p:spPr>
          <a:xfrm rot="16200000" flipV="1">
            <a:off x="9304020" y="3055620"/>
            <a:ext cx="175484" cy="67840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8" idx="4"/>
            <a:endCxn id="19" idx="0"/>
          </p:cNvCxnSpPr>
          <p:nvPr/>
        </p:nvCxnSpPr>
        <p:spPr>
          <a:xfrm rot="5400000">
            <a:off x="7833360" y="4526280"/>
            <a:ext cx="2072640" cy="0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28" idx="0"/>
            <a:endCxn id="23" idx="4"/>
          </p:cNvCxnSpPr>
          <p:nvPr/>
        </p:nvCxnSpPr>
        <p:spPr>
          <a:xfrm rot="16200000" flipV="1">
            <a:off x="9052560" y="5135880"/>
            <a:ext cx="1539240" cy="381000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8" idx="2"/>
            <a:endCxn id="19" idx="5"/>
          </p:cNvCxnSpPr>
          <p:nvPr/>
        </p:nvCxnSpPr>
        <p:spPr>
          <a:xfrm rot="10800000">
            <a:off x="8998996" y="5874796"/>
            <a:ext cx="830804" cy="40408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7" idx="3"/>
            <a:endCxn id="17" idx="6"/>
          </p:cNvCxnSpPr>
          <p:nvPr/>
        </p:nvCxnSpPr>
        <p:spPr>
          <a:xfrm rot="5400000">
            <a:off x="5036820" y="2422936"/>
            <a:ext cx="404084" cy="90700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7" idx="2"/>
            <a:endCxn id="25" idx="7"/>
          </p:cNvCxnSpPr>
          <p:nvPr/>
        </p:nvCxnSpPr>
        <p:spPr>
          <a:xfrm rot="10800000" flipV="1">
            <a:off x="3360196" y="3078480"/>
            <a:ext cx="1059404" cy="9928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5" idx="4"/>
            <a:endCxn id="21" idx="1"/>
          </p:cNvCxnSpPr>
          <p:nvPr/>
        </p:nvCxnSpPr>
        <p:spPr>
          <a:xfrm rot="16200000" flipH="1">
            <a:off x="2865120" y="3855720"/>
            <a:ext cx="983204" cy="25168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21" idx="4"/>
            <a:endCxn id="15" idx="1"/>
          </p:cNvCxnSpPr>
          <p:nvPr/>
        </p:nvCxnSpPr>
        <p:spPr>
          <a:xfrm rot="16200000" flipH="1">
            <a:off x="3360420" y="5036820"/>
            <a:ext cx="754604" cy="25168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21" idx="7"/>
            <a:endCxn id="30" idx="3"/>
          </p:cNvCxnSpPr>
          <p:nvPr/>
        </p:nvCxnSpPr>
        <p:spPr>
          <a:xfrm rot="5400000" flipH="1" flipV="1">
            <a:off x="3588796" y="4045996"/>
            <a:ext cx="579568" cy="2747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30" idx="0"/>
            <a:endCxn id="17" idx="3"/>
          </p:cNvCxnSpPr>
          <p:nvPr/>
        </p:nvCxnSpPr>
        <p:spPr>
          <a:xfrm rot="5400000" flipH="1" flipV="1">
            <a:off x="4122420" y="3230656"/>
            <a:ext cx="373604" cy="32788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25" idx="6"/>
            <a:endCxn id="14" idx="2"/>
          </p:cNvCxnSpPr>
          <p:nvPr/>
        </p:nvCxnSpPr>
        <p:spPr>
          <a:xfrm>
            <a:off x="3413760" y="3307080"/>
            <a:ext cx="4968240" cy="1295400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29" idx="6"/>
            <a:endCxn id="20" idx="2"/>
          </p:cNvCxnSpPr>
          <p:nvPr/>
        </p:nvCxnSpPr>
        <p:spPr>
          <a:xfrm flipV="1">
            <a:off x="3642360" y="6202680"/>
            <a:ext cx="1844040" cy="304800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29" idx="0"/>
            <a:endCxn id="21" idx="3"/>
          </p:cNvCxnSpPr>
          <p:nvPr/>
        </p:nvCxnSpPr>
        <p:spPr>
          <a:xfrm rot="5400000" flipH="1" flipV="1">
            <a:off x="2674620" y="5516656"/>
            <a:ext cx="1592804" cy="2308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29" idx="7"/>
            <a:endCxn id="15" idx="3"/>
          </p:cNvCxnSpPr>
          <p:nvPr/>
        </p:nvCxnSpPr>
        <p:spPr>
          <a:xfrm rot="5400000" flipH="1" flipV="1">
            <a:off x="3436396" y="5950996"/>
            <a:ext cx="579568" cy="2747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15" idx="7"/>
            <a:endCxn id="22" idx="3"/>
          </p:cNvCxnSpPr>
          <p:nvPr/>
        </p:nvCxnSpPr>
        <p:spPr>
          <a:xfrm rot="5400000" flipH="1" flipV="1">
            <a:off x="4465096" y="3779296"/>
            <a:ext cx="1417768" cy="21035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18" idx="5"/>
            <a:endCxn id="23" idx="1"/>
          </p:cNvCxnSpPr>
          <p:nvPr/>
        </p:nvCxnSpPr>
        <p:spPr>
          <a:xfrm rot="16200000" flipH="1">
            <a:off x="8846596" y="3588796"/>
            <a:ext cx="808168" cy="5033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28" idx="3"/>
            <a:endCxn id="16" idx="5"/>
          </p:cNvCxnSpPr>
          <p:nvPr/>
        </p:nvCxnSpPr>
        <p:spPr>
          <a:xfrm rot="5400000" flipH="1">
            <a:off x="8679180" y="5204012"/>
            <a:ext cx="228600" cy="21797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16" idx="0"/>
            <a:endCxn id="12" idx="4"/>
          </p:cNvCxnSpPr>
          <p:nvPr/>
        </p:nvCxnSpPr>
        <p:spPr>
          <a:xfrm rot="16200000" flipV="1">
            <a:off x="5928360" y="4221480"/>
            <a:ext cx="2529840" cy="762000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27" idx="4"/>
            <a:endCxn id="20" idx="0"/>
          </p:cNvCxnSpPr>
          <p:nvPr/>
        </p:nvCxnSpPr>
        <p:spPr>
          <a:xfrm rot="5400000">
            <a:off x="4099560" y="4297680"/>
            <a:ext cx="3291840" cy="152400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11" idx="2"/>
            <a:endCxn id="30" idx="5"/>
          </p:cNvCxnSpPr>
          <p:nvPr/>
        </p:nvCxnSpPr>
        <p:spPr>
          <a:xfrm rot="10800000">
            <a:off x="4274596" y="3893596"/>
            <a:ext cx="449804" cy="25168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17" idx="4"/>
            <a:endCxn id="11" idx="0"/>
          </p:cNvCxnSpPr>
          <p:nvPr/>
        </p:nvCxnSpPr>
        <p:spPr>
          <a:xfrm rot="16200000" flipH="1">
            <a:off x="4404360" y="3459480"/>
            <a:ext cx="701040" cy="304800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21" idx="6"/>
            <a:endCxn id="19" idx="2"/>
          </p:cNvCxnSpPr>
          <p:nvPr/>
        </p:nvCxnSpPr>
        <p:spPr>
          <a:xfrm>
            <a:off x="3794760" y="4602480"/>
            <a:ext cx="4892040" cy="1143000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26" idx="6"/>
            <a:endCxn id="18" idx="1"/>
          </p:cNvCxnSpPr>
          <p:nvPr/>
        </p:nvCxnSpPr>
        <p:spPr>
          <a:xfrm>
            <a:off x="8366760" y="2926080"/>
            <a:ext cx="373604" cy="25168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27" idx="5"/>
            <a:endCxn id="12" idx="1"/>
          </p:cNvCxnSpPr>
          <p:nvPr/>
        </p:nvCxnSpPr>
        <p:spPr>
          <a:xfrm rot="16200000" flipH="1">
            <a:off x="6141496" y="2483896"/>
            <a:ext cx="350968" cy="7319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20" idx="6"/>
            <a:endCxn id="16" idx="2"/>
          </p:cNvCxnSpPr>
          <p:nvPr/>
        </p:nvCxnSpPr>
        <p:spPr>
          <a:xfrm flipV="1">
            <a:off x="5852160" y="6050280"/>
            <a:ext cx="1539240" cy="152400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15" idx="5"/>
            <a:endCxn id="20" idx="1"/>
          </p:cNvCxnSpPr>
          <p:nvPr/>
        </p:nvCxnSpPr>
        <p:spPr>
          <a:xfrm rot="16200000" flipH="1">
            <a:off x="4693696" y="5227096"/>
            <a:ext cx="274768" cy="14177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101"/>
          <p:cNvGrpSpPr/>
          <p:nvPr/>
        </p:nvGrpSpPr>
        <p:grpSpPr>
          <a:xfrm>
            <a:off x="3048000" y="2362200"/>
            <a:ext cx="7147560" cy="4328160"/>
            <a:chOff x="1524000" y="2209800"/>
            <a:chExt cx="7147560" cy="43281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" name="Oval 10"/>
            <p:cNvSpPr/>
            <p:nvPr/>
          </p:nvSpPr>
          <p:spPr>
            <a:xfrm>
              <a:off x="3200400" y="38100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5105400" y="28194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4876800" y="47244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6858000" y="42672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2286000" y="53340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5867400" y="57150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2895600" y="27432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7162800" y="29718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7162800" y="54102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</a:p>
          </p:txBody>
        </p:sp>
        <p:sp>
          <p:nvSpPr>
            <p:cNvPr id="20" name="Oval 19"/>
            <p:cNvSpPr/>
            <p:nvPr/>
          </p:nvSpPr>
          <p:spPr>
            <a:xfrm>
              <a:off x="3962400" y="58674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1905000" y="42672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22" name="Oval 21"/>
            <p:cNvSpPr/>
            <p:nvPr/>
          </p:nvSpPr>
          <p:spPr>
            <a:xfrm>
              <a:off x="4648200" y="36576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J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7924800" y="40386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</a:t>
              </a:r>
            </a:p>
          </p:txBody>
        </p:sp>
        <p:sp>
          <p:nvSpPr>
            <p:cNvPr id="24" name="Oval 23"/>
            <p:cNvSpPr/>
            <p:nvPr/>
          </p:nvSpPr>
          <p:spPr>
            <a:xfrm>
              <a:off x="8153400" y="32766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</a:t>
              </a:r>
            </a:p>
          </p:txBody>
        </p:sp>
        <p:sp>
          <p:nvSpPr>
            <p:cNvPr id="25" name="Oval 24"/>
            <p:cNvSpPr/>
            <p:nvPr/>
          </p:nvSpPr>
          <p:spPr>
            <a:xfrm>
              <a:off x="1524000" y="29718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6477000" y="25908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</a:p>
          </p:txBody>
        </p:sp>
        <p:sp>
          <p:nvSpPr>
            <p:cNvPr id="27" name="Oval 26"/>
            <p:cNvSpPr/>
            <p:nvPr/>
          </p:nvSpPr>
          <p:spPr>
            <a:xfrm>
              <a:off x="4114800" y="22098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28" name="Oval 27"/>
            <p:cNvSpPr/>
            <p:nvPr/>
          </p:nvSpPr>
          <p:spPr>
            <a:xfrm>
              <a:off x="8305800" y="59436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</a:t>
              </a:r>
            </a:p>
          </p:txBody>
        </p:sp>
        <p:sp>
          <p:nvSpPr>
            <p:cNvPr id="29" name="Oval 28"/>
            <p:cNvSpPr/>
            <p:nvPr/>
          </p:nvSpPr>
          <p:spPr>
            <a:xfrm>
              <a:off x="1752600" y="61722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Q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2438400" y="34290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6781800" y="33528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</a:t>
              </a:r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7086601" y="1828801"/>
            <a:ext cx="18421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Hmmm…</a:t>
            </a:r>
          </a:p>
        </p:txBody>
      </p:sp>
    </p:spTree>
    <p:extLst>
      <p:ext uri="{BB962C8B-B14F-4D97-AF65-F5344CB8AC3E}">
        <p14:creationId xmlns:p14="http://schemas.microsoft.com/office/powerpoint/2010/main" val="317318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TSP</a:t>
            </a:r>
          </a:p>
        </p:txBody>
      </p:sp>
    </p:spTree>
    <p:extLst>
      <p:ext uri="{BB962C8B-B14F-4D97-AF65-F5344CB8AC3E}">
        <p14:creationId xmlns:p14="http://schemas.microsoft.com/office/powerpoint/2010/main" val="1933203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Traveling salesman problem:</a:t>
            </a:r>
            <a:b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3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Hamiltonian cycle meets shortest path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Given a graph, find the shortest tour that visits every node and comes back to the starting point</a:t>
            </a:r>
          </a:p>
          <a:p>
            <a:pPr eaLnBrk="1" hangingPunct="1"/>
            <a:r>
              <a:rPr lang="en-US" dirty="0"/>
              <a:t>Like a lazy traveling salesman who wants to visit all possible clients and then return to his home</a:t>
            </a:r>
          </a:p>
        </p:txBody>
      </p:sp>
    </p:spTree>
    <p:extLst>
      <p:ext uri="{BB962C8B-B14F-4D97-AF65-F5344CB8AC3E}">
        <p14:creationId xmlns:p14="http://schemas.microsoft.com/office/powerpoint/2010/main" val="243394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the shortest tour?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5014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Find the shortest TSP tour:</a:t>
            </a:r>
          </a:p>
          <a:p>
            <a:pPr lvl="1"/>
            <a:r>
              <a:rPr lang="en-US" dirty="0"/>
              <a:t>Starts anywhere</a:t>
            </a:r>
          </a:p>
          <a:p>
            <a:pPr lvl="1"/>
            <a:r>
              <a:rPr lang="en-US" dirty="0"/>
              <a:t>Visits all nodes</a:t>
            </a:r>
          </a:p>
          <a:p>
            <a:pPr lvl="1"/>
            <a:r>
              <a:rPr lang="en-US" dirty="0"/>
              <a:t>Has the shortest length of such a tour</a:t>
            </a:r>
          </a:p>
        </p:txBody>
      </p:sp>
      <p:grpSp>
        <p:nvGrpSpPr>
          <p:cNvPr id="3" name="Group 68"/>
          <p:cNvGrpSpPr/>
          <p:nvPr/>
        </p:nvGrpSpPr>
        <p:grpSpPr>
          <a:xfrm>
            <a:off x="4122196" y="3627120"/>
            <a:ext cx="4442684" cy="2895600"/>
            <a:chOff x="2598196" y="3002280"/>
            <a:chExt cx="4442684" cy="28956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46" name="Straight Connector 45"/>
            <p:cNvCxnSpPr>
              <a:stCxn id="69" idx="7"/>
              <a:endCxn id="67" idx="4"/>
            </p:cNvCxnSpPr>
            <p:nvPr/>
          </p:nvCxnSpPr>
          <p:spPr>
            <a:xfrm rot="5400000" flipH="1" flipV="1">
              <a:off x="6042436" y="4770120"/>
              <a:ext cx="1135604" cy="861284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69" idx="2"/>
              <a:endCxn id="68" idx="5"/>
            </p:cNvCxnSpPr>
            <p:nvPr/>
          </p:nvCxnSpPr>
          <p:spPr>
            <a:xfrm rot="10800000">
              <a:off x="2598196" y="5646196"/>
              <a:ext cx="3269204" cy="251684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65" idx="4"/>
              <a:endCxn id="66" idx="0"/>
            </p:cNvCxnSpPr>
            <p:nvPr/>
          </p:nvCxnSpPr>
          <p:spPr>
            <a:xfrm rot="5400000">
              <a:off x="4404360" y="3840480"/>
              <a:ext cx="1539240" cy="22860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64" idx="7"/>
              <a:endCxn id="65" idx="2"/>
            </p:cNvCxnSpPr>
            <p:nvPr/>
          </p:nvCxnSpPr>
          <p:spPr>
            <a:xfrm rot="5400000" flipH="1" flipV="1">
              <a:off x="3878356" y="2636520"/>
              <a:ext cx="861284" cy="1592804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64" idx="3"/>
              <a:endCxn id="68" idx="7"/>
            </p:cNvCxnSpPr>
            <p:nvPr/>
          </p:nvCxnSpPr>
          <p:spPr>
            <a:xfrm rot="5400000">
              <a:off x="2293396" y="4426996"/>
              <a:ext cx="1265368" cy="6557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65" idx="5"/>
              <a:endCxn id="67" idx="1"/>
            </p:cNvCxnSpPr>
            <p:nvPr/>
          </p:nvCxnSpPr>
          <p:spPr>
            <a:xfrm rot="16200000" flipH="1">
              <a:off x="5569996" y="2979196"/>
              <a:ext cx="1189168" cy="14939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67" idx="2"/>
              <a:endCxn id="66" idx="6"/>
            </p:cNvCxnSpPr>
            <p:nvPr/>
          </p:nvCxnSpPr>
          <p:spPr>
            <a:xfrm rot="10800000" flipV="1">
              <a:off x="5242560" y="4450080"/>
              <a:ext cx="1615440" cy="45720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64" idx="5"/>
              <a:endCxn id="66" idx="1"/>
            </p:cNvCxnSpPr>
            <p:nvPr/>
          </p:nvCxnSpPr>
          <p:spPr>
            <a:xfrm rot="16200000" flipH="1">
              <a:off x="3893596" y="3741196"/>
              <a:ext cx="655768" cy="14177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68" idx="6"/>
              <a:endCxn id="66" idx="3"/>
            </p:cNvCxnSpPr>
            <p:nvPr/>
          </p:nvCxnSpPr>
          <p:spPr>
            <a:xfrm flipV="1">
              <a:off x="2651760" y="5036596"/>
              <a:ext cx="2278604" cy="480284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66" idx="5"/>
              <a:endCxn id="69" idx="1"/>
            </p:cNvCxnSpPr>
            <p:nvPr/>
          </p:nvCxnSpPr>
          <p:spPr>
            <a:xfrm rot="16200000" flipH="1">
              <a:off x="5188996" y="5036596"/>
              <a:ext cx="731968" cy="7319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Oval 63"/>
          <p:cNvSpPr/>
          <p:nvPr/>
        </p:nvSpPr>
        <p:spPr>
          <a:xfrm>
            <a:off x="4724400" y="44348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65" name="Oval 64"/>
          <p:cNvSpPr/>
          <p:nvPr/>
        </p:nvSpPr>
        <p:spPr>
          <a:xfrm>
            <a:off x="6629400" y="344424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54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6" name="Oval 65"/>
          <p:cNvSpPr/>
          <p:nvPr/>
        </p:nvSpPr>
        <p:spPr>
          <a:xfrm>
            <a:off x="6400800" y="5349240"/>
            <a:ext cx="365760" cy="36576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254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67" name="Oval 66"/>
          <p:cNvSpPr/>
          <p:nvPr/>
        </p:nvSpPr>
        <p:spPr>
          <a:xfrm>
            <a:off x="8382000" y="4892040"/>
            <a:ext cx="365760" cy="36576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68" name="Oval 67"/>
          <p:cNvSpPr/>
          <p:nvPr/>
        </p:nvSpPr>
        <p:spPr>
          <a:xfrm>
            <a:off x="3810000" y="5958840"/>
            <a:ext cx="365760" cy="36576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69" name="Oval 68"/>
          <p:cNvSpPr/>
          <p:nvPr/>
        </p:nvSpPr>
        <p:spPr>
          <a:xfrm>
            <a:off x="7391400" y="6339840"/>
            <a:ext cx="365760" cy="36576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4092266" y="3672840"/>
            <a:ext cx="3855068" cy="2457510"/>
            <a:chOff x="2568266" y="3048000"/>
            <a:chExt cx="3855068" cy="2457510"/>
          </a:xfrm>
        </p:grpSpPr>
        <p:sp>
          <p:nvSpPr>
            <p:cNvPr id="71" name="TextBox 70"/>
            <p:cNvSpPr txBox="1"/>
            <p:nvPr/>
          </p:nvSpPr>
          <p:spPr>
            <a:xfrm>
              <a:off x="3954294" y="3048000"/>
              <a:ext cx="309700" cy="400110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6096000" y="3257490"/>
              <a:ext cx="327334" cy="400110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6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768666" y="4267200"/>
              <a:ext cx="327334" cy="400110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4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191000" y="4019490"/>
              <a:ext cx="327334" cy="400110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4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568266" y="4419600"/>
              <a:ext cx="309700" cy="400110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3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581400" y="4857690"/>
              <a:ext cx="309700" cy="400110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638800" y="5105400"/>
              <a:ext cx="312906" cy="400110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5867400" y="6015930"/>
            <a:ext cx="309700" cy="400110"/>
          </a:xfrm>
          <a:prstGeom prst="rect">
            <a:avLst/>
          </a:prstGeom>
          <a:noFill/>
          <a:ln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7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772400" y="5482530"/>
            <a:ext cx="309700" cy="400110"/>
          </a:xfrm>
          <a:prstGeom prst="rect">
            <a:avLst/>
          </a:prstGeom>
          <a:noFill/>
          <a:ln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3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324600" y="4206240"/>
            <a:ext cx="309700" cy="400110"/>
          </a:xfrm>
          <a:prstGeom prst="rect">
            <a:avLst/>
          </a:prstGeom>
          <a:noFill/>
          <a:ln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3</a:t>
            </a:r>
          </a:p>
        </p:txBody>
      </p:sp>
      <p:grpSp>
        <p:nvGrpSpPr>
          <p:cNvPr id="5" name="Group 93"/>
          <p:cNvGrpSpPr/>
          <p:nvPr/>
        </p:nvGrpSpPr>
        <p:grpSpPr>
          <a:xfrm>
            <a:off x="3810000" y="3444240"/>
            <a:ext cx="4937760" cy="3261360"/>
            <a:chOff x="2286000" y="2819400"/>
            <a:chExt cx="4937760" cy="3261360"/>
          </a:xfrm>
        </p:grpSpPr>
        <p:cxnSp>
          <p:nvCxnSpPr>
            <p:cNvPr id="95" name="Straight Connector 94"/>
            <p:cNvCxnSpPr>
              <a:stCxn id="97" idx="2"/>
              <a:endCxn id="100" idx="7"/>
            </p:cNvCxnSpPr>
            <p:nvPr/>
          </p:nvCxnSpPr>
          <p:spPr>
            <a:xfrm rot="10800000" flipV="1">
              <a:off x="3512596" y="3002280"/>
              <a:ext cx="1592804" cy="861284"/>
            </a:xfrm>
            <a:prstGeom prst="line">
              <a:avLst/>
            </a:prstGeom>
            <a:ln w="50800" cmpd="sng">
              <a:solidFill>
                <a:srgbClr val="FF0000"/>
              </a:solidFill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98" idx="5"/>
              <a:endCxn id="99" idx="1"/>
            </p:cNvCxnSpPr>
            <p:nvPr/>
          </p:nvCxnSpPr>
          <p:spPr>
            <a:xfrm rot="16200000" flipH="1">
              <a:off x="5188996" y="5036596"/>
              <a:ext cx="731968" cy="731968"/>
            </a:xfrm>
            <a:prstGeom prst="line">
              <a:avLst/>
            </a:prstGeom>
            <a:ln w="50800" cmpd="sng">
              <a:solidFill>
                <a:srgbClr val="FF0000"/>
              </a:solidFill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Oval 96"/>
            <p:cNvSpPr/>
            <p:nvPr/>
          </p:nvSpPr>
          <p:spPr>
            <a:xfrm>
              <a:off x="5105400" y="2819400"/>
              <a:ext cx="365760" cy="365760"/>
            </a:xfrm>
            <a:prstGeom prst="ellipse">
              <a:avLst/>
            </a:prstGeom>
            <a:noFill/>
            <a:ln w="38100" cmpd="sng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4876800" y="4724400"/>
              <a:ext cx="365760" cy="365760"/>
            </a:xfrm>
            <a:prstGeom prst="ellipse">
              <a:avLst/>
            </a:prstGeom>
            <a:noFill/>
            <a:ln w="38100" cmpd="sng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5867400" y="5715000"/>
              <a:ext cx="365760" cy="365760"/>
            </a:xfrm>
            <a:prstGeom prst="ellipse">
              <a:avLst/>
            </a:prstGeom>
            <a:noFill/>
            <a:ln w="38100" cmpd="sng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0" name="Oval 99"/>
            <p:cNvSpPr/>
            <p:nvPr/>
          </p:nvSpPr>
          <p:spPr>
            <a:xfrm>
              <a:off x="3200400" y="3810000"/>
              <a:ext cx="365760" cy="365760"/>
            </a:xfrm>
            <a:prstGeom prst="ellipse">
              <a:avLst/>
            </a:prstGeom>
            <a:noFill/>
            <a:ln w="38100" cmpd="sng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101" name="Straight Connector 100"/>
            <p:cNvCxnSpPr/>
            <p:nvPr/>
          </p:nvCxnSpPr>
          <p:spPr>
            <a:xfrm rot="5400000">
              <a:off x="2293396" y="4426996"/>
              <a:ext cx="1265368" cy="655768"/>
            </a:xfrm>
            <a:prstGeom prst="line">
              <a:avLst/>
            </a:prstGeom>
            <a:ln w="50800" cmpd="sng">
              <a:solidFill>
                <a:srgbClr val="FF0000"/>
              </a:solidFill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endCxn id="98" idx="3"/>
            </p:cNvCxnSpPr>
            <p:nvPr/>
          </p:nvCxnSpPr>
          <p:spPr>
            <a:xfrm flipV="1">
              <a:off x="2651760" y="5036596"/>
              <a:ext cx="2278604" cy="480284"/>
            </a:xfrm>
            <a:prstGeom prst="line">
              <a:avLst/>
            </a:prstGeom>
            <a:ln w="50800" cmpd="sng">
              <a:solidFill>
                <a:srgbClr val="FF0000"/>
              </a:solidFill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Oval 102"/>
            <p:cNvSpPr/>
            <p:nvPr/>
          </p:nvSpPr>
          <p:spPr>
            <a:xfrm>
              <a:off x="2286000" y="5334000"/>
              <a:ext cx="365760" cy="365760"/>
            </a:xfrm>
            <a:prstGeom prst="ellipse">
              <a:avLst/>
            </a:prstGeom>
            <a:noFill/>
            <a:ln w="38100" cmpd="sng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6858000" y="4267200"/>
              <a:ext cx="365760" cy="365760"/>
            </a:xfrm>
            <a:prstGeom prst="ellipse">
              <a:avLst/>
            </a:prstGeom>
            <a:noFill/>
            <a:ln w="38100" cmpd="sng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105" name="Straight Connector 104"/>
            <p:cNvCxnSpPr/>
            <p:nvPr/>
          </p:nvCxnSpPr>
          <p:spPr>
            <a:xfrm rot="5400000" flipH="1" flipV="1">
              <a:off x="6042436" y="4770120"/>
              <a:ext cx="1135604" cy="861284"/>
            </a:xfrm>
            <a:prstGeom prst="line">
              <a:avLst/>
            </a:prstGeom>
            <a:ln w="50800" cmpd="sng">
              <a:solidFill>
                <a:srgbClr val="FF0000"/>
              </a:solidFill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4" idx="1"/>
            </p:cNvCxnSpPr>
            <p:nvPr/>
          </p:nvCxnSpPr>
          <p:spPr>
            <a:xfrm rot="16200000" flipV="1">
              <a:off x="5569996" y="2979196"/>
              <a:ext cx="1189168" cy="1493968"/>
            </a:xfrm>
            <a:prstGeom prst="line">
              <a:avLst/>
            </a:prstGeom>
            <a:ln w="50800" cmpd="sng">
              <a:solidFill>
                <a:srgbClr val="FF0000"/>
              </a:solidFill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5740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Euler practice</a:t>
            </a:r>
          </a:p>
          <a:p>
            <a:r>
              <a:rPr lang="en-US" dirty="0"/>
              <a:t>Network flow</a:t>
            </a:r>
          </a:p>
          <a:p>
            <a:r>
              <a:rPr lang="en-US" dirty="0"/>
              <a:t>Started B-trees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How can we always find the shortest tour?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Strategies:</a:t>
            </a:r>
          </a:p>
          <a:p>
            <a:pPr lvl="1" eaLnBrk="1" hangingPunct="1"/>
            <a:r>
              <a:rPr lang="en-US"/>
              <a:t>Always add the nearest neighbor</a:t>
            </a:r>
          </a:p>
          <a:p>
            <a:pPr lvl="1" eaLnBrk="1" hangingPunct="1"/>
            <a:r>
              <a:rPr lang="en-US"/>
              <a:t>Randomized approaches</a:t>
            </a:r>
          </a:p>
          <a:p>
            <a:pPr lvl="1" eaLnBrk="1" hangingPunct="1"/>
            <a:r>
              <a:rPr lang="en-US"/>
              <a:t>Try every possible combination</a:t>
            </a:r>
          </a:p>
          <a:p>
            <a:pPr lvl="1" eaLnBrk="1" hangingPunct="1">
              <a:buFont typeface="Verdana" pitchFamily="34" charset="0"/>
              <a:buNone/>
            </a:pPr>
            <a:endParaRPr lang="en-US"/>
          </a:p>
          <a:p>
            <a:pPr eaLnBrk="1" hangingPunct="1"/>
            <a:r>
              <a:rPr lang="en-US"/>
              <a:t>Why are we only listing strategies?</a:t>
            </a:r>
          </a:p>
        </p:txBody>
      </p:sp>
    </p:spTree>
    <p:extLst>
      <p:ext uri="{BB962C8B-B14F-4D97-AF65-F5344CB8AC3E}">
        <p14:creationId xmlns:p14="http://schemas.microsoft.com/office/powerpoint/2010/main" val="335570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Best Solution to TSP</a:t>
            </a:r>
            <a:endParaRPr lang="en-US" dirty="0"/>
          </a:p>
        </p:txBody>
      </p:sp>
      <p:sp>
        <p:nvSpPr>
          <p:cNvPr id="3584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far we haven't given a foolproof solution to TSP</a:t>
            </a:r>
          </a:p>
          <a:p>
            <a:endParaRPr lang="en-US" dirty="0"/>
          </a:p>
          <a:p>
            <a:r>
              <a:rPr lang="en-US" dirty="0"/>
              <a:t>Let's look at two possibilities:</a:t>
            </a:r>
          </a:p>
          <a:p>
            <a:pPr lvl="1"/>
            <a:r>
              <a:rPr lang="en-US" dirty="0"/>
              <a:t>Greedy Solution:  Pick the closest neighbor</a:t>
            </a:r>
          </a:p>
          <a:p>
            <a:pPr lvl="1"/>
            <a:r>
              <a:rPr lang="en-US" dirty="0"/>
              <a:t>Brute Force:  Try all possibilities</a:t>
            </a:r>
          </a:p>
        </p:txBody>
      </p:sp>
    </p:spTree>
    <p:extLst>
      <p:ext uri="{BB962C8B-B14F-4D97-AF65-F5344CB8AC3E}">
        <p14:creationId xmlns:p14="http://schemas.microsoft.com/office/powerpoint/2010/main" val="330307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Greedy Doesn't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We are tempted to always take the closest neighbor, but there are pitfalls</a:t>
            </a:r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4343401" y="3306763"/>
            <a:ext cx="136525" cy="138112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5197476" y="3856039"/>
            <a:ext cx="136525" cy="1365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4343401" y="4403726"/>
            <a:ext cx="136525" cy="138113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5197476" y="5029201"/>
            <a:ext cx="136525" cy="1365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343401" y="5578476"/>
            <a:ext cx="136525" cy="1365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5241926" y="6188076"/>
            <a:ext cx="138113" cy="1365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" name="Straight Connector 10"/>
          <p:cNvCxnSpPr>
            <a:stCxn id="4" idx="6"/>
            <a:endCxn id="5" idx="1"/>
          </p:cNvCxnSpPr>
          <p:nvPr/>
        </p:nvCxnSpPr>
        <p:spPr>
          <a:xfrm>
            <a:off x="4479925" y="3375026"/>
            <a:ext cx="736600" cy="500063"/>
          </a:xfrm>
          <a:prstGeom prst="lin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3"/>
            <a:endCxn id="6" idx="7"/>
          </p:cNvCxnSpPr>
          <p:nvPr/>
        </p:nvCxnSpPr>
        <p:spPr>
          <a:xfrm rot="5400000">
            <a:off x="4613275" y="3821113"/>
            <a:ext cx="450850" cy="755650"/>
          </a:xfrm>
          <a:prstGeom prst="lin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5"/>
            <a:endCxn id="7" idx="1"/>
          </p:cNvCxnSpPr>
          <p:nvPr/>
        </p:nvCxnSpPr>
        <p:spPr>
          <a:xfrm rot="16200000" flipH="1">
            <a:off x="4574381" y="4407694"/>
            <a:ext cx="528638" cy="755650"/>
          </a:xfrm>
          <a:prstGeom prst="lin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3"/>
            <a:endCxn id="8" idx="6"/>
          </p:cNvCxnSpPr>
          <p:nvPr/>
        </p:nvCxnSpPr>
        <p:spPr>
          <a:xfrm rot="5400000">
            <a:off x="4598194" y="5028407"/>
            <a:ext cx="500063" cy="736600"/>
          </a:xfrm>
          <a:prstGeom prst="lin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8" idx="5"/>
            <a:endCxn id="9" idx="1"/>
          </p:cNvCxnSpPr>
          <p:nvPr/>
        </p:nvCxnSpPr>
        <p:spPr>
          <a:xfrm rot="16200000" flipH="1">
            <a:off x="4605338" y="5549900"/>
            <a:ext cx="512762" cy="801688"/>
          </a:xfrm>
          <a:prstGeom prst="lin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0"/>
            <a:endCxn id="4" idx="4"/>
          </p:cNvCxnSpPr>
          <p:nvPr/>
        </p:nvCxnSpPr>
        <p:spPr>
          <a:xfrm rot="16200000" flipV="1">
            <a:off x="3490119" y="4366419"/>
            <a:ext cx="2743200" cy="900112"/>
          </a:xfrm>
          <a:prstGeom prst="lin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>
            <a:spLocks noChangeAspect="1"/>
          </p:cNvSpPr>
          <p:nvPr/>
        </p:nvSpPr>
        <p:spPr>
          <a:xfrm>
            <a:off x="7677151" y="3306763"/>
            <a:ext cx="136525" cy="138112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8531226" y="3856039"/>
            <a:ext cx="136525" cy="1365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7677151" y="4403726"/>
            <a:ext cx="136525" cy="138113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8531226" y="5029201"/>
            <a:ext cx="136525" cy="1365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>
            <a:off x="7677151" y="5578476"/>
            <a:ext cx="136525" cy="1365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8531226" y="6188076"/>
            <a:ext cx="136525" cy="136525"/>
          </a:xfrm>
          <a:prstGeom prst="ellips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0" name="Straight Connector 29"/>
          <p:cNvCxnSpPr>
            <a:stCxn id="24" idx="6"/>
            <a:endCxn id="25" idx="1"/>
          </p:cNvCxnSpPr>
          <p:nvPr/>
        </p:nvCxnSpPr>
        <p:spPr>
          <a:xfrm>
            <a:off x="7813675" y="3375026"/>
            <a:ext cx="736600" cy="500063"/>
          </a:xfrm>
          <a:prstGeom prst="lin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5" idx="4"/>
            <a:endCxn id="27" idx="0"/>
          </p:cNvCxnSpPr>
          <p:nvPr/>
        </p:nvCxnSpPr>
        <p:spPr>
          <a:xfrm rot="5400000">
            <a:off x="8081169" y="4510881"/>
            <a:ext cx="1035050" cy="1588"/>
          </a:xfrm>
          <a:prstGeom prst="lin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6" idx="4"/>
            <a:endCxn id="28" idx="0"/>
          </p:cNvCxnSpPr>
          <p:nvPr/>
        </p:nvCxnSpPr>
        <p:spPr>
          <a:xfrm rot="5400000">
            <a:off x="7227889" y="5059364"/>
            <a:ext cx="1036637" cy="1587"/>
          </a:xfrm>
          <a:prstGeom prst="lin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7" idx="4"/>
            <a:endCxn id="29" idx="0"/>
          </p:cNvCxnSpPr>
          <p:nvPr/>
        </p:nvCxnSpPr>
        <p:spPr>
          <a:xfrm rot="5400000">
            <a:off x="8088313" y="5676900"/>
            <a:ext cx="1020762" cy="1588"/>
          </a:xfrm>
          <a:prstGeom prst="lin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8" idx="5"/>
            <a:endCxn id="29" idx="1"/>
          </p:cNvCxnSpPr>
          <p:nvPr/>
        </p:nvCxnSpPr>
        <p:spPr>
          <a:xfrm rot="16200000" flipH="1">
            <a:off x="7916069" y="5572919"/>
            <a:ext cx="512762" cy="755650"/>
          </a:xfrm>
          <a:prstGeom prst="lin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6" idx="0"/>
            <a:endCxn id="24" idx="4"/>
          </p:cNvCxnSpPr>
          <p:nvPr/>
        </p:nvCxnSpPr>
        <p:spPr>
          <a:xfrm rot="5400000" flipH="1" flipV="1">
            <a:off x="7265988" y="3924301"/>
            <a:ext cx="960438" cy="1587"/>
          </a:xfrm>
          <a:prstGeom prst="line">
            <a:avLst/>
          </a:prstGeom>
          <a:solidFill>
            <a:schemeClr val="accent4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14801" y="2743200"/>
            <a:ext cx="1305165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/>
              <a:t>Greedy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405688" y="2743200"/>
            <a:ext cx="145424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/>
              <a:t>Optimal</a:t>
            </a:r>
          </a:p>
        </p:txBody>
      </p:sp>
    </p:spTree>
    <p:extLst>
      <p:ext uri="{BB962C8B-B14F-4D97-AF65-F5344CB8AC3E}">
        <p14:creationId xmlns:p14="http://schemas.microsoft.com/office/powerpoint/2010/main" val="119935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6" grpId="0"/>
      <p:bldP spid="4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 force is brutal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a completely connected graph, we can try any sequence of nodes</a:t>
            </a:r>
          </a:p>
          <a:p>
            <a:r>
              <a:rPr lang="en-US"/>
              <a:t>If there are n nodes, there are (n – 1)! tours</a:t>
            </a:r>
          </a:p>
          <a:p>
            <a:r>
              <a:rPr lang="en-US"/>
              <a:t>For 30 cities, 29! = 8841761993739701954543616000000 </a:t>
            </a:r>
          </a:p>
          <a:p>
            <a:r>
              <a:rPr lang="en-US"/>
              <a:t>If we can check 1,000,000,000 tours in one second, it will only take about 20,000 times the age of the universe to check them all</a:t>
            </a:r>
          </a:p>
          <a:p>
            <a:r>
              <a:rPr lang="en-US"/>
              <a:t>We will (eventually) get the best answer!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20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the best time for TSP?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 one knows how to find the best solution to TSP in an efficient amount of time</a:t>
            </a:r>
          </a:p>
          <a:p>
            <a:r>
              <a:rPr lang="en-US"/>
              <a:t>For a general graph, no good approximation even exists</a:t>
            </a:r>
          </a:p>
          <a:p>
            <a:r>
              <a:rPr lang="en-US"/>
              <a:t>For a graph with the triangle inequality, there is an approximation that yields a tour no more than 3/2 the optimal</a:t>
            </a:r>
          </a:p>
          <a:p>
            <a:r>
              <a:rPr lang="en-US"/>
              <a:t>Some variations on the problem are easier than others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6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problems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Is TSP the hardest problem there is?</a:t>
            </a:r>
          </a:p>
          <a:p>
            <a:r>
              <a:rPr lang="en-US"/>
              <a:t>Are there other problems equally hard?</a:t>
            </a:r>
          </a:p>
          <a:p>
            <a:r>
              <a:rPr lang="en-US"/>
              <a:t>How do we compare the difficulty of one problem to another?</a:t>
            </a:r>
          </a:p>
        </p:txBody>
      </p:sp>
    </p:spTree>
    <p:extLst>
      <p:ext uri="{BB962C8B-B14F-4D97-AF65-F5344CB8AC3E}">
        <p14:creationId xmlns:p14="http://schemas.microsoft.com/office/powerpoint/2010/main" val="300829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NP-completeness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TSP is one of many problems which are called </a:t>
            </a:r>
            <a:r>
              <a:rPr lang="en-US" b="1" dirty="0"/>
              <a:t>NP-complete</a:t>
            </a:r>
          </a:p>
          <a:p>
            <a:r>
              <a:rPr lang="en-US" dirty="0"/>
              <a:t>All of these problems share the characteristic that the only way we know to find best solution uses brute force</a:t>
            </a:r>
          </a:p>
          <a:p>
            <a:r>
              <a:rPr lang="en-US" dirty="0"/>
              <a:t>All NP-complete problems are reducible to all other NP-complete problems</a:t>
            </a:r>
          </a:p>
          <a:p>
            <a:r>
              <a:rPr lang="en-US" dirty="0"/>
              <a:t>An efficient solution to one would guarantee an efficient solution to all</a:t>
            </a:r>
          </a:p>
        </p:txBody>
      </p:sp>
    </p:spTree>
    <p:extLst>
      <p:ext uri="{BB962C8B-B14F-4D97-AF65-F5344CB8AC3E}">
        <p14:creationId xmlns:p14="http://schemas.microsoft.com/office/powerpoint/2010/main" val="3892235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NP-complete problems on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Traveling Salesman Problem</a:t>
            </a:r>
          </a:p>
          <a:p>
            <a:pPr eaLnBrk="1" hangingPunct="1"/>
            <a:r>
              <a:rPr lang="en-US" dirty="0"/>
              <a:t>Hamiltonian Cycle (and Path)</a:t>
            </a:r>
          </a:p>
          <a:p>
            <a:pPr eaLnBrk="1" hangingPunct="1"/>
            <a:r>
              <a:rPr lang="en-US" dirty="0"/>
              <a:t>Let's see just a couple more…</a:t>
            </a:r>
          </a:p>
        </p:txBody>
      </p:sp>
    </p:spTree>
    <p:extLst>
      <p:ext uri="{BB962C8B-B14F-4D97-AF65-F5344CB8AC3E}">
        <p14:creationId xmlns:p14="http://schemas.microsoft.com/office/powerpoint/2010/main" val="94160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coloring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Find the smallest number of colors for coloring nodes such that no two adjacent nodes have the same color</a:t>
            </a:r>
            <a:endParaRPr lang="en-US" dirty="0"/>
          </a:p>
        </p:txBody>
      </p:sp>
      <p:grpSp>
        <p:nvGrpSpPr>
          <p:cNvPr id="4" name="Group 8"/>
          <p:cNvGrpSpPr/>
          <p:nvPr/>
        </p:nvGrpSpPr>
        <p:grpSpPr>
          <a:xfrm>
            <a:off x="4122196" y="3627120"/>
            <a:ext cx="4313368" cy="2766284"/>
            <a:chOff x="2598196" y="3002280"/>
            <a:chExt cx="4313368" cy="27662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10" name="Straight Connector 9"/>
            <p:cNvCxnSpPr>
              <a:stCxn id="17" idx="7"/>
              <a:endCxn id="18" idx="2"/>
            </p:cNvCxnSpPr>
            <p:nvPr/>
          </p:nvCxnSpPr>
          <p:spPr>
            <a:xfrm rot="5400000" flipH="1" flipV="1">
              <a:off x="3878356" y="2636520"/>
              <a:ext cx="861284" cy="1592804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17" idx="3"/>
              <a:endCxn id="21" idx="7"/>
            </p:cNvCxnSpPr>
            <p:nvPr/>
          </p:nvCxnSpPr>
          <p:spPr>
            <a:xfrm rot="5400000">
              <a:off x="2293396" y="4426996"/>
              <a:ext cx="1265368" cy="6557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18" idx="5"/>
              <a:endCxn id="20" idx="1"/>
            </p:cNvCxnSpPr>
            <p:nvPr/>
          </p:nvCxnSpPr>
          <p:spPr>
            <a:xfrm rot="16200000" flipH="1">
              <a:off x="5569996" y="2979196"/>
              <a:ext cx="1189168" cy="14939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20" idx="2"/>
              <a:endCxn id="19" idx="6"/>
            </p:cNvCxnSpPr>
            <p:nvPr/>
          </p:nvCxnSpPr>
          <p:spPr>
            <a:xfrm rot="10800000" flipV="1">
              <a:off x="5242560" y="4450080"/>
              <a:ext cx="1615440" cy="45720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17" idx="5"/>
              <a:endCxn id="19" idx="1"/>
            </p:cNvCxnSpPr>
            <p:nvPr/>
          </p:nvCxnSpPr>
          <p:spPr>
            <a:xfrm rot="16200000" flipH="1">
              <a:off x="3893596" y="3741196"/>
              <a:ext cx="655768" cy="14177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21" idx="6"/>
              <a:endCxn id="19" idx="3"/>
            </p:cNvCxnSpPr>
            <p:nvPr/>
          </p:nvCxnSpPr>
          <p:spPr>
            <a:xfrm flipV="1">
              <a:off x="2651760" y="5036596"/>
              <a:ext cx="2278604" cy="480284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9" idx="5"/>
              <a:endCxn id="22" idx="1"/>
            </p:cNvCxnSpPr>
            <p:nvPr/>
          </p:nvCxnSpPr>
          <p:spPr>
            <a:xfrm rot="16200000" flipH="1">
              <a:off x="5188996" y="5036596"/>
              <a:ext cx="731968" cy="7319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4724400" y="443484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18" name="Oval 17"/>
          <p:cNvSpPr/>
          <p:nvPr/>
        </p:nvSpPr>
        <p:spPr>
          <a:xfrm>
            <a:off x="6629400" y="344424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9" name="Oval 18"/>
          <p:cNvSpPr/>
          <p:nvPr/>
        </p:nvSpPr>
        <p:spPr>
          <a:xfrm>
            <a:off x="6400800" y="534924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0" name="Oval 19"/>
          <p:cNvSpPr/>
          <p:nvPr/>
        </p:nvSpPr>
        <p:spPr>
          <a:xfrm>
            <a:off x="8382000" y="489204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1" name="Oval 20"/>
          <p:cNvSpPr/>
          <p:nvPr/>
        </p:nvSpPr>
        <p:spPr>
          <a:xfrm>
            <a:off x="3810000" y="595884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2" name="Oval 21"/>
          <p:cNvSpPr/>
          <p:nvPr/>
        </p:nvSpPr>
        <p:spPr>
          <a:xfrm>
            <a:off x="7391400" y="633984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</a:t>
            </a:r>
          </a:p>
        </p:txBody>
      </p:sp>
      <p:grpSp>
        <p:nvGrpSpPr>
          <p:cNvPr id="5" name="Group 30"/>
          <p:cNvGrpSpPr/>
          <p:nvPr/>
        </p:nvGrpSpPr>
        <p:grpSpPr>
          <a:xfrm>
            <a:off x="3810000" y="3444240"/>
            <a:ext cx="4937760" cy="3261360"/>
            <a:chOff x="2286000" y="2819400"/>
            <a:chExt cx="4937760" cy="3261360"/>
          </a:xfrm>
          <a:effectLst/>
        </p:grpSpPr>
        <p:sp>
          <p:nvSpPr>
            <p:cNvPr id="32" name="Oval 31"/>
            <p:cNvSpPr/>
            <p:nvPr/>
          </p:nvSpPr>
          <p:spPr>
            <a:xfrm>
              <a:off x="3200400" y="3810000"/>
              <a:ext cx="365760" cy="365760"/>
            </a:xfrm>
            <a:prstGeom prst="ellipse">
              <a:avLst/>
            </a:prstGeom>
            <a:solidFill>
              <a:schemeClr val="accent3"/>
            </a:solidFill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5105400" y="2819400"/>
              <a:ext cx="365760" cy="365760"/>
            </a:xfrm>
            <a:prstGeom prst="ellipse">
              <a:avLst/>
            </a:prstGeom>
            <a:solidFill>
              <a:schemeClr val="accent2"/>
            </a:solidFill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4876800" y="4724400"/>
              <a:ext cx="365760" cy="365760"/>
            </a:xfrm>
            <a:prstGeom prst="ellipse">
              <a:avLst/>
            </a:prstGeom>
            <a:solidFill>
              <a:schemeClr val="accent4"/>
            </a:solidFill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6858000" y="4267200"/>
              <a:ext cx="365760" cy="365760"/>
            </a:xfrm>
            <a:prstGeom prst="ellipse">
              <a:avLst/>
            </a:prstGeom>
            <a:solidFill>
              <a:schemeClr val="accent3"/>
            </a:solidFill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2286000" y="5334000"/>
              <a:ext cx="365760" cy="365760"/>
            </a:xfrm>
            <a:prstGeom prst="ellipse">
              <a:avLst/>
            </a:prstGeom>
            <a:solidFill>
              <a:schemeClr val="accent2"/>
            </a:solidFill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F</a:t>
              </a:r>
            </a:p>
          </p:txBody>
        </p:sp>
        <p:sp>
          <p:nvSpPr>
            <p:cNvPr id="37" name="Oval 36"/>
            <p:cNvSpPr/>
            <p:nvPr/>
          </p:nvSpPr>
          <p:spPr>
            <a:xfrm>
              <a:off x="5867400" y="5715000"/>
              <a:ext cx="365760" cy="365760"/>
            </a:xfrm>
            <a:prstGeom prst="ellipse">
              <a:avLst/>
            </a:prstGeom>
            <a:solidFill>
              <a:schemeClr val="accent2"/>
            </a:solidFill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4280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3"/>
          <p:cNvGrpSpPr/>
          <p:nvPr/>
        </p:nvGrpSpPr>
        <p:grpSpPr>
          <a:xfrm>
            <a:off x="4678680" y="2926080"/>
            <a:ext cx="3749040" cy="3063240"/>
            <a:chOff x="3078480" y="2545080"/>
            <a:chExt cx="3749040" cy="30632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52" name="Straight Connector 51"/>
            <p:cNvCxnSpPr>
              <a:stCxn id="25" idx="4"/>
              <a:endCxn id="27" idx="0"/>
            </p:cNvCxnSpPr>
            <p:nvPr/>
          </p:nvCxnSpPr>
          <p:spPr>
            <a:xfrm rot="5400000">
              <a:off x="2948940" y="2857500"/>
              <a:ext cx="2590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27" idx="4"/>
              <a:endCxn id="43" idx="0"/>
            </p:cNvCxnSpPr>
            <p:nvPr/>
          </p:nvCxnSpPr>
          <p:spPr>
            <a:xfrm rot="5400000">
              <a:off x="2964180" y="3467100"/>
              <a:ext cx="22860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43" idx="4"/>
              <a:endCxn id="45" idx="0"/>
            </p:cNvCxnSpPr>
            <p:nvPr/>
          </p:nvCxnSpPr>
          <p:spPr>
            <a:xfrm rot="5400000">
              <a:off x="2948940" y="4076700"/>
              <a:ext cx="2590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45" idx="4"/>
              <a:endCxn id="47" idx="0"/>
            </p:cNvCxnSpPr>
            <p:nvPr/>
          </p:nvCxnSpPr>
          <p:spPr>
            <a:xfrm rot="5400000">
              <a:off x="2964180" y="4686300"/>
              <a:ext cx="22860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47" idx="4"/>
              <a:endCxn id="49" idx="0"/>
            </p:cNvCxnSpPr>
            <p:nvPr/>
          </p:nvCxnSpPr>
          <p:spPr>
            <a:xfrm rot="5400000">
              <a:off x="2948940" y="5295900"/>
              <a:ext cx="2590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26" idx="4"/>
              <a:endCxn id="28" idx="0"/>
            </p:cNvCxnSpPr>
            <p:nvPr/>
          </p:nvCxnSpPr>
          <p:spPr>
            <a:xfrm rot="5400000">
              <a:off x="3710940" y="2857500"/>
              <a:ext cx="2590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28" idx="4"/>
              <a:endCxn id="44" idx="0"/>
            </p:cNvCxnSpPr>
            <p:nvPr/>
          </p:nvCxnSpPr>
          <p:spPr>
            <a:xfrm rot="5400000">
              <a:off x="3726180" y="3467100"/>
              <a:ext cx="22860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44" idx="4"/>
              <a:endCxn id="46" idx="0"/>
            </p:cNvCxnSpPr>
            <p:nvPr/>
          </p:nvCxnSpPr>
          <p:spPr>
            <a:xfrm rot="5400000">
              <a:off x="3710940" y="4076700"/>
              <a:ext cx="2590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46" idx="4"/>
              <a:endCxn id="48" idx="0"/>
            </p:cNvCxnSpPr>
            <p:nvPr/>
          </p:nvCxnSpPr>
          <p:spPr>
            <a:xfrm rot="5400000">
              <a:off x="3726180" y="4686300"/>
              <a:ext cx="22860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48" idx="4"/>
              <a:endCxn id="50" idx="0"/>
            </p:cNvCxnSpPr>
            <p:nvPr/>
          </p:nvCxnSpPr>
          <p:spPr>
            <a:xfrm rot="5400000">
              <a:off x="3710940" y="5295900"/>
              <a:ext cx="2590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25" idx="6"/>
              <a:endCxn id="26" idx="2"/>
            </p:cNvCxnSpPr>
            <p:nvPr/>
          </p:nvCxnSpPr>
          <p:spPr>
            <a:xfrm>
              <a:off x="3261360" y="254508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27" idx="6"/>
              <a:endCxn id="28" idx="2"/>
            </p:cNvCxnSpPr>
            <p:nvPr/>
          </p:nvCxnSpPr>
          <p:spPr>
            <a:xfrm>
              <a:off x="3261360" y="316992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43" idx="6"/>
              <a:endCxn id="44" idx="2"/>
            </p:cNvCxnSpPr>
            <p:nvPr/>
          </p:nvCxnSpPr>
          <p:spPr>
            <a:xfrm>
              <a:off x="3261360" y="376428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45" idx="6"/>
              <a:endCxn id="46" idx="2"/>
            </p:cNvCxnSpPr>
            <p:nvPr/>
          </p:nvCxnSpPr>
          <p:spPr>
            <a:xfrm>
              <a:off x="3261360" y="438912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47" idx="6"/>
              <a:endCxn id="48" idx="2"/>
            </p:cNvCxnSpPr>
            <p:nvPr/>
          </p:nvCxnSpPr>
          <p:spPr>
            <a:xfrm>
              <a:off x="3261360" y="498348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49" idx="6"/>
              <a:endCxn id="50" idx="2"/>
            </p:cNvCxnSpPr>
            <p:nvPr/>
          </p:nvCxnSpPr>
          <p:spPr>
            <a:xfrm>
              <a:off x="3261360" y="560832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83" idx="4"/>
              <a:endCxn id="85" idx="0"/>
            </p:cNvCxnSpPr>
            <p:nvPr/>
          </p:nvCxnSpPr>
          <p:spPr>
            <a:xfrm rot="5400000">
              <a:off x="4472940" y="2857500"/>
              <a:ext cx="2590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85" idx="4"/>
              <a:endCxn id="87" idx="0"/>
            </p:cNvCxnSpPr>
            <p:nvPr/>
          </p:nvCxnSpPr>
          <p:spPr>
            <a:xfrm rot="5400000">
              <a:off x="4488180" y="3467100"/>
              <a:ext cx="22860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87" idx="4"/>
              <a:endCxn id="89" idx="0"/>
            </p:cNvCxnSpPr>
            <p:nvPr/>
          </p:nvCxnSpPr>
          <p:spPr>
            <a:xfrm rot="5400000">
              <a:off x="4472940" y="4076700"/>
              <a:ext cx="2590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89" idx="4"/>
              <a:endCxn id="91" idx="0"/>
            </p:cNvCxnSpPr>
            <p:nvPr/>
          </p:nvCxnSpPr>
          <p:spPr>
            <a:xfrm rot="5400000">
              <a:off x="4488180" y="4686300"/>
              <a:ext cx="22860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stCxn id="91" idx="4"/>
              <a:endCxn id="93" idx="0"/>
            </p:cNvCxnSpPr>
            <p:nvPr/>
          </p:nvCxnSpPr>
          <p:spPr>
            <a:xfrm rot="5400000">
              <a:off x="4472940" y="5295900"/>
              <a:ext cx="2590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>
              <a:stCxn id="84" idx="4"/>
              <a:endCxn id="86" idx="0"/>
            </p:cNvCxnSpPr>
            <p:nvPr/>
          </p:nvCxnSpPr>
          <p:spPr>
            <a:xfrm rot="5400000">
              <a:off x="5234940" y="2857500"/>
              <a:ext cx="2590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86" idx="4"/>
              <a:endCxn id="88" idx="0"/>
            </p:cNvCxnSpPr>
            <p:nvPr/>
          </p:nvCxnSpPr>
          <p:spPr>
            <a:xfrm rot="5400000">
              <a:off x="5250180" y="3467100"/>
              <a:ext cx="22860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88" idx="4"/>
              <a:endCxn id="90" idx="0"/>
            </p:cNvCxnSpPr>
            <p:nvPr/>
          </p:nvCxnSpPr>
          <p:spPr>
            <a:xfrm rot="5400000">
              <a:off x="5234940" y="4076700"/>
              <a:ext cx="2590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90" idx="4"/>
              <a:endCxn id="92" idx="0"/>
            </p:cNvCxnSpPr>
            <p:nvPr/>
          </p:nvCxnSpPr>
          <p:spPr>
            <a:xfrm rot="5400000">
              <a:off x="5250180" y="4686300"/>
              <a:ext cx="22860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92" idx="4"/>
              <a:endCxn id="94" idx="0"/>
            </p:cNvCxnSpPr>
            <p:nvPr/>
          </p:nvCxnSpPr>
          <p:spPr>
            <a:xfrm rot="5400000">
              <a:off x="5234940" y="5295900"/>
              <a:ext cx="2590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83" idx="6"/>
              <a:endCxn id="84" idx="2"/>
            </p:cNvCxnSpPr>
            <p:nvPr/>
          </p:nvCxnSpPr>
          <p:spPr>
            <a:xfrm>
              <a:off x="4785360" y="254508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85" idx="6"/>
              <a:endCxn id="86" idx="2"/>
            </p:cNvCxnSpPr>
            <p:nvPr/>
          </p:nvCxnSpPr>
          <p:spPr>
            <a:xfrm>
              <a:off x="4785360" y="316992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87" idx="6"/>
              <a:endCxn id="88" idx="2"/>
            </p:cNvCxnSpPr>
            <p:nvPr/>
          </p:nvCxnSpPr>
          <p:spPr>
            <a:xfrm>
              <a:off x="4785360" y="376428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89" idx="6"/>
              <a:endCxn id="90" idx="2"/>
            </p:cNvCxnSpPr>
            <p:nvPr/>
          </p:nvCxnSpPr>
          <p:spPr>
            <a:xfrm>
              <a:off x="4785360" y="438912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91" idx="6"/>
              <a:endCxn id="92" idx="2"/>
            </p:cNvCxnSpPr>
            <p:nvPr/>
          </p:nvCxnSpPr>
          <p:spPr>
            <a:xfrm>
              <a:off x="4785360" y="498348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93" idx="6"/>
              <a:endCxn id="94" idx="2"/>
            </p:cNvCxnSpPr>
            <p:nvPr/>
          </p:nvCxnSpPr>
          <p:spPr>
            <a:xfrm>
              <a:off x="4785360" y="560832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11" idx="4"/>
              <a:endCxn id="113" idx="0"/>
            </p:cNvCxnSpPr>
            <p:nvPr/>
          </p:nvCxnSpPr>
          <p:spPr>
            <a:xfrm rot="5400000">
              <a:off x="5935980" y="2857500"/>
              <a:ext cx="2590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13" idx="4"/>
              <a:endCxn id="115" idx="0"/>
            </p:cNvCxnSpPr>
            <p:nvPr/>
          </p:nvCxnSpPr>
          <p:spPr>
            <a:xfrm rot="5400000">
              <a:off x="5951220" y="3467100"/>
              <a:ext cx="22860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15" idx="4"/>
              <a:endCxn id="117" idx="0"/>
            </p:cNvCxnSpPr>
            <p:nvPr/>
          </p:nvCxnSpPr>
          <p:spPr>
            <a:xfrm rot="5400000">
              <a:off x="5935980" y="4076700"/>
              <a:ext cx="2590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17" idx="4"/>
              <a:endCxn id="119" idx="0"/>
            </p:cNvCxnSpPr>
            <p:nvPr/>
          </p:nvCxnSpPr>
          <p:spPr>
            <a:xfrm rot="5400000">
              <a:off x="5951220" y="4686300"/>
              <a:ext cx="22860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>
              <a:stCxn id="119" idx="4"/>
              <a:endCxn id="121" idx="0"/>
            </p:cNvCxnSpPr>
            <p:nvPr/>
          </p:nvCxnSpPr>
          <p:spPr>
            <a:xfrm rot="5400000">
              <a:off x="5935980" y="5295900"/>
              <a:ext cx="2590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112" idx="4"/>
              <a:endCxn id="114" idx="0"/>
            </p:cNvCxnSpPr>
            <p:nvPr/>
          </p:nvCxnSpPr>
          <p:spPr>
            <a:xfrm rot="5400000">
              <a:off x="6697980" y="2857500"/>
              <a:ext cx="2590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114" idx="4"/>
              <a:endCxn id="116" idx="0"/>
            </p:cNvCxnSpPr>
            <p:nvPr/>
          </p:nvCxnSpPr>
          <p:spPr>
            <a:xfrm rot="5400000">
              <a:off x="6713220" y="3467100"/>
              <a:ext cx="22860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16" idx="4"/>
              <a:endCxn id="118" idx="0"/>
            </p:cNvCxnSpPr>
            <p:nvPr/>
          </p:nvCxnSpPr>
          <p:spPr>
            <a:xfrm rot="5400000">
              <a:off x="6697980" y="4076700"/>
              <a:ext cx="2590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>
              <a:stCxn id="118" idx="4"/>
              <a:endCxn id="120" idx="0"/>
            </p:cNvCxnSpPr>
            <p:nvPr/>
          </p:nvCxnSpPr>
          <p:spPr>
            <a:xfrm rot="5400000">
              <a:off x="6713220" y="4686300"/>
              <a:ext cx="22860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120" idx="4"/>
              <a:endCxn id="122" idx="0"/>
            </p:cNvCxnSpPr>
            <p:nvPr/>
          </p:nvCxnSpPr>
          <p:spPr>
            <a:xfrm rot="5400000">
              <a:off x="6697980" y="5295900"/>
              <a:ext cx="2590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>
              <a:stCxn id="111" idx="6"/>
              <a:endCxn id="112" idx="2"/>
            </p:cNvCxnSpPr>
            <p:nvPr/>
          </p:nvCxnSpPr>
          <p:spPr>
            <a:xfrm>
              <a:off x="6248400" y="254508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>
              <a:stCxn id="113" idx="6"/>
              <a:endCxn id="114" idx="2"/>
            </p:cNvCxnSpPr>
            <p:nvPr/>
          </p:nvCxnSpPr>
          <p:spPr>
            <a:xfrm>
              <a:off x="6248400" y="316992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>
              <a:stCxn id="115" idx="6"/>
              <a:endCxn id="116" idx="2"/>
            </p:cNvCxnSpPr>
            <p:nvPr/>
          </p:nvCxnSpPr>
          <p:spPr>
            <a:xfrm>
              <a:off x="6248400" y="376428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>
              <a:stCxn id="117" idx="6"/>
              <a:endCxn id="118" idx="2"/>
            </p:cNvCxnSpPr>
            <p:nvPr/>
          </p:nvCxnSpPr>
          <p:spPr>
            <a:xfrm>
              <a:off x="6248400" y="438912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>
              <a:stCxn id="119" idx="6"/>
              <a:endCxn id="120" idx="2"/>
            </p:cNvCxnSpPr>
            <p:nvPr/>
          </p:nvCxnSpPr>
          <p:spPr>
            <a:xfrm>
              <a:off x="6248400" y="498348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121" idx="6"/>
              <a:endCxn id="122" idx="2"/>
            </p:cNvCxnSpPr>
            <p:nvPr/>
          </p:nvCxnSpPr>
          <p:spPr>
            <a:xfrm>
              <a:off x="6248400" y="560832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>
              <a:stCxn id="26" idx="6"/>
              <a:endCxn id="83" idx="2"/>
            </p:cNvCxnSpPr>
            <p:nvPr/>
          </p:nvCxnSpPr>
          <p:spPr>
            <a:xfrm>
              <a:off x="4023360" y="254508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>
              <a:stCxn id="28" idx="6"/>
              <a:endCxn id="85" idx="2"/>
            </p:cNvCxnSpPr>
            <p:nvPr/>
          </p:nvCxnSpPr>
          <p:spPr>
            <a:xfrm>
              <a:off x="4023360" y="316992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>
              <a:stCxn id="44" idx="6"/>
              <a:endCxn id="87" idx="2"/>
            </p:cNvCxnSpPr>
            <p:nvPr/>
          </p:nvCxnSpPr>
          <p:spPr>
            <a:xfrm>
              <a:off x="4023360" y="376428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>
              <a:stCxn id="46" idx="6"/>
              <a:endCxn id="89" idx="2"/>
            </p:cNvCxnSpPr>
            <p:nvPr/>
          </p:nvCxnSpPr>
          <p:spPr>
            <a:xfrm>
              <a:off x="4023360" y="438912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>
              <a:stCxn id="48" idx="6"/>
              <a:endCxn id="91" idx="2"/>
            </p:cNvCxnSpPr>
            <p:nvPr/>
          </p:nvCxnSpPr>
          <p:spPr>
            <a:xfrm>
              <a:off x="4023360" y="498348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50" idx="6"/>
              <a:endCxn id="93" idx="2"/>
            </p:cNvCxnSpPr>
            <p:nvPr/>
          </p:nvCxnSpPr>
          <p:spPr>
            <a:xfrm>
              <a:off x="4023360" y="5608320"/>
              <a:ext cx="39624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>
              <a:stCxn id="84" idx="6"/>
              <a:endCxn id="111" idx="2"/>
            </p:cNvCxnSpPr>
            <p:nvPr/>
          </p:nvCxnSpPr>
          <p:spPr>
            <a:xfrm>
              <a:off x="5547360" y="2545080"/>
              <a:ext cx="3352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>
              <a:stCxn id="86" idx="6"/>
              <a:endCxn id="113" idx="2"/>
            </p:cNvCxnSpPr>
            <p:nvPr/>
          </p:nvCxnSpPr>
          <p:spPr>
            <a:xfrm>
              <a:off x="5547360" y="3169920"/>
              <a:ext cx="3352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>
              <a:stCxn id="88" idx="6"/>
              <a:endCxn id="115" idx="2"/>
            </p:cNvCxnSpPr>
            <p:nvPr/>
          </p:nvCxnSpPr>
          <p:spPr>
            <a:xfrm>
              <a:off x="5547360" y="3764280"/>
              <a:ext cx="3352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>
              <a:stCxn id="90" idx="6"/>
              <a:endCxn id="117" idx="2"/>
            </p:cNvCxnSpPr>
            <p:nvPr/>
          </p:nvCxnSpPr>
          <p:spPr>
            <a:xfrm>
              <a:off x="5547360" y="4389120"/>
              <a:ext cx="3352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>
              <a:stCxn id="92" idx="6"/>
              <a:endCxn id="119" idx="2"/>
            </p:cNvCxnSpPr>
            <p:nvPr/>
          </p:nvCxnSpPr>
          <p:spPr>
            <a:xfrm>
              <a:off x="5547360" y="4983480"/>
              <a:ext cx="3352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>
              <a:stCxn id="94" idx="6"/>
              <a:endCxn id="121" idx="2"/>
            </p:cNvCxnSpPr>
            <p:nvPr/>
          </p:nvCxnSpPr>
          <p:spPr>
            <a:xfrm>
              <a:off x="5547360" y="5608320"/>
              <a:ext cx="335280" cy="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coloring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What about this graph?</a:t>
            </a:r>
            <a:endParaRPr lang="en-US" dirty="0"/>
          </a:p>
        </p:txBody>
      </p:sp>
      <p:grpSp>
        <p:nvGrpSpPr>
          <p:cNvPr id="5" name="Group 162"/>
          <p:cNvGrpSpPr/>
          <p:nvPr/>
        </p:nvGrpSpPr>
        <p:grpSpPr>
          <a:xfrm>
            <a:off x="4495800" y="2743200"/>
            <a:ext cx="4114800" cy="3429000"/>
            <a:chOff x="2895600" y="2362200"/>
            <a:chExt cx="4114800" cy="3429000"/>
          </a:xfrm>
        </p:grpSpPr>
        <p:sp>
          <p:nvSpPr>
            <p:cNvPr id="25" name="Oval 24"/>
            <p:cNvSpPr/>
            <p:nvPr/>
          </p:nvSpPr>
          <p:spPr>
            <a:xfrm>
              <a:off x="2895600" y="23622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3657600" y="23622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2895600" y="29870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3657600" y="29870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2895600" y="35814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3657600" y="35814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2895600" y="42062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3657600" y="42062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2895600" y="48006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3657600" y="48006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2895600" y="54254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3657600" y="54254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4419600" y="23622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5181600" y="23622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4419600" y="29870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6" name="Oval 85"/>
            <p:cNvSpPr/>
            <p:nvPr/>
          </p:nvSpPr>
          <p:spPr>
            <a:xfrm>
              <a:off x="5181600" y="29870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4419600" y="35814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5181600" y="35814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4419600" y="42062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5181600" y="42062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4419600" y="48006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5181600" y="48006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93" name="Oval 92"/>
            <p:cNvSpPr/>
            <p:nvPr/>
          </p:nvSpPr>
          <p:spPr>
            <a:xfrm>
              <a:off x="4419600" y="54254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5181600" y="54254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1" name="Oval 110"/>
            <p:cNvSpPr/>
            <p:nvPr/>
          </p:nvSpPr>
          <p:spPr>
            <a:xfrm>
              <a:off x="5882640" y="23622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2" name="Oval 111"/>
            <p:cNvSpPr/>
            <p:nvPr/>
          </p:nvSpPr>
          <p:spPr>
            <a:xfrm>
              <a:off x="6644640" y="23622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3" name="Oval 112"/>
            <p:cNvSpPr/>
            <p:nvPr/>
          </p:nvSpPr>
          <p:spPr>
            <a:xfrm>
              <a:off x="5882640" y="29870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4" name="Oval 113"/>
            <p:cNvSpPr/>
            <p:nvPr/>
          </p:nvSpPr>
          <p:spPr>
            <a:xfrm>
              <a:off x="6644640" y="29870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5" name="Oval 114"/>
            <p:cNvSpPr/>
            <p:nvPr/>
          </p:nvSpPr>
          <p:spPr>
            <a:xfrm>
              <a:off x="5882640" y="35814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6" name="Oval 115"/>
            <p:cNvSpPr/>
            <p:nvPr/>
          </p:nvSpPr>
          <p:spPr>
            <a:xfrm>
              <a:off x="6644640" y="35814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7" name="Oval 116"/>
            <p:cNvSpPr/>
            <p:nvPr/>
          </p:nvSpPr>
          <p:spPr>
            <a:xfrm>
              <a:off x="5882640" y="42062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8" name="Oval 117"/>
            <p:cNvSpPr/>
            <p:nvPr/>
          </p:nvSpPr>
          <p:spPr>
            <a:xfrm>
              <a:off x="6644640" y="42062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9" name="Oval 118"/>
            <p:cNvSpPr/>
            <p:nvPr/>
          </p:nvSpPr>
          <p:spPr>
            <a:xfrm>
              <a:off x="5882640" y="48006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20" name="Oval 119"/>
            <p:cNvSpPr/>
            <p:nvPr/>
          </p:nvSpPr>
          <p:spPr>
            <a:xfrm>
              <a:off x="6644640" y="48006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21" name="Oval 120"/>
            <p:cNvSpPr/>
            <p:nvPr/>
          </p:nvSpPr>
          <p:spPr>
            <a:xfrm>
              <a:off x="5882640" y="54254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22" name="Oval 121"/>
            <p:cNvSpPr/>
            <p:nvPr/>
          </p:nvSpPr>
          <p:spPr>
            <a:xfrm>
              <a:off x="6644640" y="542544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Group 201"/>
          <p:cNvGrpSpPr/>
          <p:nvPr/>
        </p:nvGrpSpPr>
        <p:grpSpPr>
          <a:xfrm>
            <a:off x="4495800" y="2743200"/>
            <a:ext cx="4114800" cy="3429000"/>
            <a:chOff x="3200400" y="2362200"/>
            <a:chExt cx="4114800" cy="3429000"/>
          </a:xfrm>
        </p:grpSpPr>
        <p:sp>
          <p:nvSpPr>
            <p:cNvPr id="166" name="Oval 165"/>
            <p:cNvSpPr/>
            <p:nvPr/>
          </p:nvSpPr>
          <p:spPr>
            <a:xfrm>
              <a:off x="3200400" y="2362200"/>
              <a:ext cx="365760" cy="36576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67" name="Oval 166"/>
            <p:cNvSpPr/>
            <p:nvPr/>
          </p:nvSpPr>
          <p:spPr>
            <a:xfrm>
              <a:off x="3962400" y="2362200"/>
              <a:ext cx="365760" cy="365760"/>
            </a:xfrm>
            <a:prstGeom prst="ellipse">
              <a:avLst/>
            </a:prstGeom>
            <a:solidFill>
              <a:schemeClr val="accent2"/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68" name="Oval 167"/>
            <p:cNvSpPr/>
            <p:nvPr/>
          </p:nvSpPr>
          <p:spPr>
            <a:xfrm>
              <a:off x="3200400" y="2987040"/>
              <a:ext cx="365760" cy="365760"/>
            </a:xfrm>
            <a:prstGeom prst="ellipse">
              <a:avLst/>
            </a:prstGeom>
            <a:solidFill>
              <a:schemeClr val="accent2"/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69" name="Oval 168"/>
            <p:cNvSpPr/>
            <p:nvPr/>
          </p:nvSpPr>
          <p:spPr>
            <a:xfrm>
              <a:off x="3962400" y="2987040"/>
              <a:ext cx="365760" cy="36576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70" name="Oval 169"/>
            <p:cNvSpPr/>
            <p:nvPr/>
          </p:nvSpPr>
          <p:spPr>
            <a:xfrm>
              <a:off x="3200400" y="3581400"/>
              <a:ext cx="365760" cy="36576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71" name="Oval 170"/>
            <p:cNvSpPr/>
            <p:nvPr/>
          </p:nvSpPr>
          <p:spPr>
            <a:xfrm>
              <a:off x="3962400" y="3581400"/>
              <a:ext cx="365760" cy="365760"/>
            </a:xfrm>
            <a:prstGeom prst="ellipse">
              <a:avLst/>
            </a:prstGeom>
            <a:solidFill>
              <a:schemeClr val="accent2"/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72" name="Oval 171"/>
            <p:cNvSpPr/>
            <p:nvPr/>
          </p:nvSpPr>
          <p:spPr>
            <a:xfrm>
              <a:off x="3200400" y="4206240"/>
              <a:ext cx="365760" cy="365760"/>
            </a:xfrm>
            <a:prstGeom prst="ellipse">
              <a:avLst/>
            </a:prstGeom>
            <a:solidFill>
              <a:schemeClr val="accent2"/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73" name="Oval 172"/>
            <p:cNvSpPr/>
            <p:nvPr/>
          </p:nvSpPr>
          <p:spPr>
            <a:xfrm>
              <a:off x="3962400" y="4206240"/>
              <a:ext cx="365760" cy="36576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74" name="Oval 173"/>
            <p:cNvSpPr/>
            <p:nvPr/>
          </p:nvSpPr>
          <p:spPr>
            <a:xfrm>
              <a:off x="3200400" y="4800600"/>
              <a:ext cx="365760" cy="36576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75" name="Oval 174"/>
            <p:cNvSpPr/>
            <p:nvPr/>
          </p:nvSpPr>
          <p:spPr>
            <a:xfrm>
              <a:off x="3962400" y="4800600"/>
              <a:ext cx="365760" cy="365760"/>
            </a:xfrm>
            <a:prstGeom prst="ellipse">
              <a:avLst/>
            </a:prstGeom>
            <a:solidFill>
              <a:schemeClr val="accent2"/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76" name="Oval 175"/>
            <p:cNvSpPr/>
            <p:nvPr/>
          </p:nvSpPr>
          <p:spPr>
            <a:xfrm>
              <a:off x="3200400" y="5425440"/>
              <a:ext cx="365760" cy="365760"/>
            </a:xfrm>
            <a:prstGeom prst="ellipse">
              <a:avLst/>
            </a:prstGeom>
            <a:solidFill>
              <a:schemeClr val="accent2"/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77" name="Oval 176"/>
            <p:cNvSpPr/>
            <p:nvPr/>
          </p:nvSpPr>
          <p:spPr>
            <a:xfrm>
              <a:off x="3962400" y="5425440"/>
              <a:ext cx="365760" cy="36576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78" name="Oval 177"/>
            <p:cNvSpPr/>
            <p:nvPr/>
          </p:nvSpPr>
          <p:spPr>
            <a:xfrm>
              <a:off x="4724400" y="2362200"/>
              <a:ext cx="365760" cy="36576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79" name="Oval 178"/>
            <p:cNvSpPr/>
            <p:nvPr/>
          </p:nvSpPr>
          <p:spPr>
            <a:xfrm>
              <a:off x="5486400" y="2362200"/>
              <a:ext cx="365760" cy="365760"/>
            </a:xfrm>
            <a:prstGeom prst="ellipse">
              <a:avLst/>
            </a:prstGeom>
            <a:solidFill>
              <a:schemeClr val="accent2"/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80" name="Oval 179"/>
            <p:cNvSpPr/>
            <p:nvPr/>
          </p:nvSpPr>
          <p:spPr>
            <a:xfrm>
              <a:off x="4724400" y="2987040"/>
              <a:ext cx="365760" cy="365760"/>
            </a:xfrm>
            <a:prstGeom prst="ellipse">
              <a:avLst/>
            </a:prstGeom>
            <a:solidFill>
              <a:schemeClr val="accent2"/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81" name="Oval 180"/>
            <p:cNvSpPr/>
            <p:nvPr/>
          </p:nvSpPr>
          <p:spPr>
            <a:xfrm>
              <a:off x="5486400" y="2987040"/>
              <a:ext cx="365760" cy="36576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82" name="Oval 181"/>
            <p:cNvSpPr/>
            <p:nvPr/>
          </p:nvSpPr>
          <p:spPr>
            <a:xfrm>
              <a:off x="4724400" y="3581400"/>
              <a:ext cx="365760" cy="36576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83" name="Oval 182"/>
            <p:cNvSpPr/>
            <p:nvPr/>
          </p:nvSpPr>
          <p:spPr>
            <a:xfrm>
              <a:off x="5486400" y="3581400"/>
              <a:ext cx="365760" cy="365760"/>
            </a:xfrm>
            <a:prstGeom prst="ellipse">
              <a:avLst/>
            </a:prstGeom>
            <a:solidFill>
              <a:schemeClr val="accent2"/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84" name="Oval 183"/>
            <p:cNvSpPr/>
            <p:nvPr/>
          </p:nvSpPr>
          <p:spPr>
            <a:xfrm>
              <a:off x="4724400" y="4206240"/>
              <a:ext cx="365760" cy="365760"/>
            </a:xfrm>
            <a:prstGeom prst="ellipse">
              <a:avLst/>
            </a:prstGeom>
            <a:solidFill>
              <a:schemeClr val="accent2"/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85" name="Oval 184"/>
            <p:cNvSpPr/>
            <p:nvPr/>
          </p:nvSpPr>
          <p:spPr>
            <a:xfrm>
              <a:off x="5486400" y="4206240"/>
              <a:ext cx="365760" cy="36576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86" name="Oval 185"/>
            <p:cNvSpPr/>
            <p:nvPr/>
          </p:nvSpPr>
          <p:spPr>
            <a:xfrm>
              <a:off x="4724400" y="4800600"/>
              <a:ext cx="365760" cy="36576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87" name="Oval 186"/>
            <p:cNvSpPr/>
            <p:nvPr/>
          </p:nvSpPr>
          <p:spPr>
            <a:xfrm>
              <a:off x="5486400" y="4800600"/>
              <a:ext cx="365760" cy="365760"/>
            </a:xfrm>
            <a:prstGeom prst="ellipse">
              <a:avLst/>
            </a:prstGeom>
            <a:solidFill>
              <a:schemeClr val="accent2"/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88" name="Oval 187"/>
            <p:cNvSpPr/>
            <p:nvPr/>
          </p:nvSpPr>
          <p:spPr>
            <a:xfrm>
              <a:off x="4724400" y="5425440"/>
              <a:ext cx="365760" cy="365760"/>
            </a:xfrm>
            <a:prstGeom prst="ellipse">
              <a:avLst/>
            </a:prstGeom>
            <a:solidFill>
              <a:schemeClr val="accent2"/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89" name="Oval 188"/>
            <p:cNvSpPr/>
            <p:nvPr/>
          </p:nvSpPr>
          <p:spPr>
            <a:xfrm>
              <a:off x="5486400" y="5425440"/>
              <a:ext cx="365760" cy="36576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90" name="Oval 189"/>
            <p:cNvSpPr/>
            <p:nvPr/>
          </p:nvSpPr>
          <p:spPr>
            <a:xfrm>
              <a:off x="6187440" y="2362200"/>
              <a:ext cx="365760" cy="36576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91" name="Oval 190"/>
            <p:cNvSpPr/>
            <p:nvPr/>
          </p:nvSpPr>
          <p:spPr>
            <a:xfrm>
              <a:off x="6949440" y="2362200"/>
              <a:ext cx="365760" cy="365760"/>
            </a:xfrm>
            <a:prstGeom prst="ellipse">
              <a:avLst/>
            </a:prstGeom>
            <a:solidFill>
              <a:schemeClr val="accent2"/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92" name="Oval 191"/>
            <p:cNvSpPr/>
            <p:nvPr/>
          </p:nvSpPr>
          <p:spPr>
            <a:xfrm>
              <a:off x="6187440" y="2987040"/>
              <a:ext cx="365760" cy="365760"/>
            </a:xfrm>
            <a:prstGeom prst="ellipse">
              <a:avLst/>
            </a:prstGeom>
            <a:solidFill>
              <a:schemeClr val="accent2"/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93" name="Oval 192"/>
            <p:cNvSpPr/>
            <p:nvPr/>
          </p:nvSpPr>
          <p:spPr>
            <a:xfrm>
              <a:off x="6949440" y="2987040"/>
              <a:ext cx="365760" cy="36576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94" name="Oval 193"/>
            <p:cNvSpPr/>
            <p:nvPr/>
          </p:nvSpPr>
          <p:spPr>
            <a:xfrm>
              <a:off x="6187440" y="3581400"/>
              <a:ext cx="365760" cy="36576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95" name="Oval 194"/>
            <p:cNvSpPr/>
            <p:nvPr/>
          </p:nvSpPr>
          <p:spPr>
            <a:xfrm>
              <a:off x="6949440" y="3581400"/>
              <a:ext cx="365760" cy="365760"/>
            </a:xfrm>
            <a:prstGeom prst="ellipse">
              <a:avLst/>
            </a:prstGeom>
            <a:solidFill>
              <a:schemeClr val="accent2"/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96" name="Oval 195"/>
            <p:cNvSpPr/>
            <p:nvPr/>
          </p:nvSpPr>
          <p:spPr>
            <a:xfrm>
              <a:off x="6187440" y="4206240"/>
              <a:ext cx="365760" cy="365760"/>
            </a:xfrm>
            <a:prstGeom prst="ellipse">
              <a:avLst/>
            </a:prstGeom>
            <a:solidFill>
              <a:schemeClr val="accent2"/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97" name="Oval 196"/>
            <p:cNvSpPr/>
            <p:nvPr/>
          </p:nvSpPr>
          <p:spPr>
            <a:xfrm>
              <a:off x="6949440" y="4206240"/>
              <a:ext cx="365760" cy="36576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98" name="Oval 197"/>
            <p:cNvSpPr/>
            <p:nvPr/>
          </p:nvSpPr>
          <p:spPr>
            <a:xfrm>
              <a:off x="6187440" y="4800600"/>
              <a:ext cx="365760" cy="36576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99" name="Oval 198"/>
            <p:cNvSpPr/>
            <p:nvPr/>
          </p:nvSpPr>
          <p:spPr>
            <a:xfrm>
              <a:off x="6949440" y="4800600"/>
              <a:ext cx="365760" cy="365760"/>
            </a:xfrm>
            <a:prstGeom prst="ellipse">
              <a:avLst/>
            </a:prstGeom>
            <a:solidFill>
              <a:schemeClr val="accent2"/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00" name="Oval 199"/>
            <p:cNvSpPr/>
            <p:nvPr/>
          </p:nvSpPr>
          <p:spPr>
            <a:xfrm>
              <a:off x="6187440" y="5425440"/>
              <a:ext cx="365760" cy="365760"/>
            </a:xfrm>
            <a:prstGeom prst="ellipse">
              <a:avLst/>
            </a:prstGeom>
            <a:solidFill>
              <a:schemeClr val="accent2"/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01" name="Oval 200"/>
            <p:cNvSpPr/>
            <p:nvPr/>
          </p:nvSpPr>
          <p:spPr>
            <a:xfrm>
              <a:off x="6949440" y="5425440"/>
              <a:ext cx="365760" cy="36576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cmpd="sng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952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coloring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Like TSP and Hamiltonian Cycle, large graphs get really hard to find the smallest coloring for</a:t>
            </a:r>
          </a:p>
          <a:p>
            <a:r>
              <a:rPr lang="en-US"/>
              <a:t>It might not be obvious, but graph coloring has practical applications</a:t>
            </a:r>
          </a:p>
          <a:p>
            <a:r>
              <a:rPr lang="en-US"/>
              <a:t>Perhaps the most common example is register allocation inside of a compiler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06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clique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largest complete </a:t>
            </a:r>
            <a:r>
              <a:rPr lang="en-US" dirty="0" err="1"/>
              <a:t>subgraph</a:t>
            </a:r>
            <a:r>
              <a:rPr lang="en-US" dirty="0"/>
              <a:t> in a given graph</a:t>
            </a:r>
          </a:p>
          <a:p>
            <a:r>
              <a:rPr lang="en-US" dirty="0"/>
              <a:t>This graph has a clique of size </a:t>
            </a:r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dirty="0"/>
              <a:t> </a:t>
            </a:r>
          </a:p>
        </p:txBody>
      </p:sp>
      <p:cxnSp>
        <p:nvCxnSpPr>
          <p:cNvPr id="4" name="Straight Connector 3"/>
          <p:cNvCxnSpPr>
            <a:stCxn id="11" idx="7"/>
            <a:endCxn id="12" idx="2"/>
          </p:cNvCxnSpPr>
          <p:nvPr/>
        </p:nvCxnSpPr>
        <p:spPr>
          <a:xfrm rot="5400000" flipH="1" flipV="1">
            <a:off x="5402356" y="3185160"/>
            <a:ext cx="861284" cy="159280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11" idx="3"/>
            <a:endCxn id="15" idx="7"/>
          </p:cNvCxnSpPr>
          <p:nvPr/>
        </p:nvCxnSpPr>
        <p:spPr>
          <a:xfrm rot="5400000">
            <a:off x="3817396" y="4975636"/>
            <a:ext cx="1265368" cy="6557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2" idx="5"/>
            <a:endCxn id="14" idx="1"/>
          </p:cNvCxnSpPr>
          <p:nvPr/>
        </p:nvCxnSpPr>
        <p:spPr>
          <a:xfrm rot="16200000" flipH="1">
            <a:off x="7093996" y="3527836"/>
            <a:ext cx="1189168" cy="14939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4" idx="2"/>
            <a:endCxn id="13" idx="6"/>
          </p:cNvCxnSpPr>
          <p:nvPr/>
        </p:nvCxnSpPr>
        <p:spPr>
          <a:xfrm rot="10800000" flipV="1">
            <a:off x="6766560" y="4998720"/>
            <a:ext cx="1615440" cy="457200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11" idx="5"/>
            <a:endCxn id="13" idx="1"/>
          </p:cNvCxnSpPr>
          <p:nvPr/>
        </p:nvCxnSpPr>
        <p:spPr>
          <a:xfrm rot="16200000" flipH="1">
            <a:off x="5417596" y="4289836"/>
            <a:ext cx="655768" cy="14177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5" idx="6"/>
            <a:endCxn id="13" idx="3"/>
          </p:cNvCxnSpPr>
          <p:nvPr/>
        </p:nvCxnSpPr>
        <p:spPr>
          <a:xfrm flipV="1">
            <a:off x="4175760" y="5585236"/>
            <a:ext cx="2278604" cy="48028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3" idx="5"/>
            <a:endCxn id="16" idx="1"/>
          </p:cNvCxnSpPr>
          <p:nvPr/>
        </p:nvCxnSpPr>
        <p:spPr>
          <a:xfrm rot="16200000" flipH="1">
            <a:off x="6712996" y="5585236"/>
            <a:ext cx="731968" cy="7319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724400" y="435864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12" name="Oval 11"/>
          <p:cNvSpPr/>
          <p:nvPr/>
        </p:nvSpPr>
        <p:spPr>
          <a:xfrm>
            <a:off x="6629400" y="336804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3" name="Oval 12"/>
          <p:cNvSpPr/>
          <p:nvPr/>
        </p:nvSpPr>
        <p:spPr>
          <a:xfrm>
            <a:off x="6400800" y="527304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4" name="Oval 13"/>
          <p:cNvSpPr/>
          <p:nvPr/>
        </p:nvSpPr>
        <p:spPr>
          <a:xfrm>
            <a:off x="8382000" y="481584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5" name="Oval 14"/>
          <p:cNvSpPr/>
          <p:nvPr/>
        </p:nvSpPr>
        <p:spPr>
          <a:xfrm>
            <a:off x="3810000" y="588264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6" name="Oval 15"/>
          <p:cNvSpPr/>
          <p:nvPr/>
        </p:nvSpPr>
        <p:spPr>
          <a:xfrm>
            <a:off x="7391400" y="626364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98960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>
            <a:stCxn id="13" idx="0"/>
            <a:endCxn id="12" idx="4"/>
          </p:cNvCxnSpPr>
          <p:nvPr/>
        </p:nvCxnSpPr>
        <p:spPr>
          <a:xfrm rot="5400000" flipH="1" flipV="1">
            <a:off x="5928360" y="4389120"/>
            <a:ext cx="1539240" cy="22860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6" idx="7"/>
            <a:endCxn id="14" idx="4"/>
          </p:cNvCxnSpPr>
          <p:nvPr/>
        </p:nvCxnSpPr>
        <p:spPr>
          <a:xfrm rot="5400000" flipH="1" flipV="1">
            <a:off x="7566436" y="5318760"/>
            <a:ext cx="1135604" cy="861284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5"/>
            <a:endCxn id="16" idx="0"/>
          </p:cNvCxnSpPr>
          <p:nvPr/>
        </p:nvCxnSpPr>
        <p:spPr>
          <a:xfrm rot="16200000" flipH="1">
            <a:off x="5966236" y="4655596"/>
            <a:ext cx="2583404" cy="632684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clique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about this graph?</a:t>
            </a:r>
          </a:p>
          <a:p>
            <a:r>
              <a:rPr lang="en-US" dirty="0"/>
              <a:t>This graph has a clique of size </a:t>
            </a:r>
            <a:r>
              <a:rPr lang="en-US" dirty="0">
                <a:solidFill>
                  <a:srgbClr val="FF0000"/>
                </a:solidFill>
              </a:rPr>
              <a:t>4</a:t>
            </a:r>
          </a:p>
          <a:p>
            <a:r>
              <a:rPr lang="en-US" dirty="0"/>
              <a:t>As before, a large graph can be very difficult</a:t>
            </a:r>
          </a:p>
        </p:txBody>
      </p:sp>
      <p:cxnSp>
        <p:nvCxnSpPr>
          <p:cNvPr id="4" name="Straight Connector 3"/>
          <p:cNvCxnSpPr>
            <a:stCxn id="11" idx="7"/>
            <a:endCxn id="12" idx="2"/>
          </p:cNvCxnSpPr>
          <p:nvPr/>
        </p:nvCxnSpPr>
        <p:spPr>
          <a:xfrm rot="5400000" flipH="1" flipV="1">
            <a:off x="5402356" y="3185160"/>
            <a:ext cx="861284" cy="1592804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11" idx="3"/>
            <a:endCxn id="15" idx="7"/>
          </p:cNvCxnSpPr>
          <p:nvPr/>
        </p:nvCxnSpPr>
        <p:spPr>
          <a:xfrm rot="5400000">
            <a:off x="3817396" y="4975636"/>
            <a:ext cx="1265368" cy="65576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2" idx="5"/>
            <a:endCxn id="14" idx="1"/>
          </p:cNvCxnSpPr>
          <p:nvPr/>
        </p:nvCxnSpPr>
        <p:spPr>
          <a:xfrm rot="16200000" flipH="1">
            <a:off x="7093996" y="3527836"/>
            <a:ext cx="1189168" cy="149396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4" idx="2"/>
            <a:endCxn id="13" idx="6"/>
          </p:cNvCxnSpPr>
          <p:nvPr/>
        </p:nvCxnSpPr>
        <p:spPr>
          <a:xfrm rot="10800000" flipV="1">
            <a:off x="6766560" y="4998720"/>
            <a:ext cx="1615440" cy="45720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11" idx="5"/>
            <a:endCxn id="13" idx="1"/>
          </p:cNvCxnSpPr>
          <p:nvPr/>
        </p:nvCxnSpPr>
        <p:spPr>
          <a:xfrm rot="16200000" flipH="1">
            <a:off x="5417596" y="4289836"/>
            <a:ext cx="655768" cy="141776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5" idx="6"/>
            <a:endCxn id="13" idx="3"/>
          </p:cNvCxnSpPr>
          <p:nvPr/>
        </p:nvCxnSpPr>
        <p:spPr>
          <a:xfrm flipV="1">
            <a:off x="4175760" y="5585236"/>
            <a:ext cx="2278604" cy="480284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3" idx="5"/>
            <a:endCxn id="16" idx="1"/>
          </p:cNvCxnSpPr>
          <p:nvPr/>
        </p:nvCxnSpPr>
        <p:spPr>
          <a:xfrm rot="16200000" flipH="1">
            <a:off x="6712996" y="5585236"/>
            <a:ext cx="731968" cy="73196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724400" y="435864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12" name="Oval 11"/>
          <p:cNvSpPr/>
          <p:nvPr/>
        </p:nvSpPr>
        <p:spPr>
          <a:xfrm>
            <a:off x="6629400" y="336804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3" name="Oval 12"/>
          <p:cNvSpPr/>
          <p:nvPr/>
        </p:nvSpPr>
        <p:spPr>
          <a:xfrm>
            <a:off x="6400800" y="527304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4" name="Oval 13"/>
          <p:cNvSpPr/>
          <p:nvPr/>
        </p:nvSpPr>
        <p:spPr>
          <a:xfrm>
            <a:off x="8382000" y="481584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5" name="Oval 14"/>
          <p:cNvSpPr/>
          <p:nvPr/>
        </p:nvSpPr>
        <p:spPr>
          <a:xfrm>
            <a:off x="3810000" y="588264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6" name="Oval 15"/>
          <p:cNvSpPr/>
          <p:nvPr/>
        </p:nvSpPr>
        <p:spPr>
          <a:xfrm>
            <a:off x="7391400" y="626364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46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Knapsack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Not all NP-complete problems are graph problems</a:t>
            </a:r>
          </a:p>
          <a:p>
            <a:r>
              <a:rPr lang="en-US" dirty="0"/>
              <a:t>The knapsack problem is the following:</a:t>
            </a:r>
          </a:p>
          <a:p>
            <a:pPr lvl="1"/>
            <a:r>
              <a:rPr lang="en-US" dirty="0"/>
              <a:t>Imagine you are Indiana Jones</a:t>
            </a:r>
          </a:p>
          <a:p>
            <a:pPr lvl="1"/>
            <a:r>
              <a:rPr lang="en-US" dirty="0"/>
              <a:t>You are the first to open the tomb of some long-lost pharaoh</a:t>
            </a:r>
          </a:p>
          <a:p>
            <a:pPr lvl="1"/>
            <a:r>
              <a:rPr lang="en-US" dirty="0"/>
              <a:t>You have a knapsack that can hold </a:t>
            </a:r>
            <a:r>
              <a:rPr lang="en-US" b="1" i="1" dirty="0"/>
              <a:t>m</a:t>
            </a:r>
            <a:r>
              <a:rPr lang="en-US" dirty="0"/>
              <a:t> pounds of loot, but there's way more than that in the tomb</a:t>
            </a:r>
          </a:p>
          <a:p>
            <a:pPr lvl="1"/>
            <a:r>
              <a:rPr lang="en-US" dirty="0"/>
              <a:t>Because you're Indiana Jones, you can instantly tell how much everything weighs and how valuable it is</a:t>
            </a:r>
          </a:p>
          <a:p>
            <a:pPr lvl="1"/>
            <a:r>
              <a:rPr lang="en-US" dirty="0"/>
              <a:t>You want to find the most valuable loot that weighs less than or equal to </a:t>
            </a:r>
            <a:r>
              <a:rPr lang="en-US" b="1" i="1" dirty="0"/>
              <a:t>m</a:t>
            </a:r>
            <a:r>
              <a:rPr lang="en-US" dirty="0"/>
              <a:t> pounds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54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  <p:extLst>
      <p:ext uri="{BB962C8B-B14F-4D97-AF65-F5344CB8AC3E}">
        <p14:creationId xmlns:p14="http://schemas.microsoft.com/office/powerpoint/2010/main" val="26843006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NP-completeness and intractability</a:t>
            </a:r>
          </a:p>
        </p:txBody>
      </p:sp>
    </p:spTree>
    <p:extLst>
      <p:ext uri="{BB962C8B-B14F-4D97-AF65-F5344CB8AC3E}">
        <p14:creationId xmlns:p14="http://schemas.microsoft.com/office/powerpoint/2010/main" val="32379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working on Project 3</a:t>
            </a:r>
          </a:p>
          <a:p>
            <a:pPr lvl="1"/>
            <a:r>
              <a:rPr lang="en-US" dirty="0"/>
              <a:t>Due Friday by midnight</a:t>
            </a:r>
          </a:p>
          <a:p>
            <a:r>
              <a:rPr lang="en-US" dirty="0"/>
              <a:t>Review chapters 3 and 4 for Exam 2</a:t>
            </a:r>
          </a:p>
          <a:p>
            <a:pPr lvl="1"/>
            <a:r>
              <a:rPr lang="en-US" b="1" dirty="0"/>
              <a:t>Next Monday!</a:t>
            </a:r>
          </a:p>
          <a:p>
            <a:pPr lvl="1"/>
            <a:r>
              <a:rPr lang="en-US" dirty="0"/>
              <a:t>We'll review for Exam 2 on Friday</a:t>
            </a:r>
          </a:p>
        </p:txBody>
      </p:sp>
    </p:spTree>
    <p:extLst>
      <p:ext uri="{BB962C8B-B14F-4D97-AF65-F5344CB8AC3E}">
        <p14:creationId xmlns:p14="http://schemas.microsoft.com/office/powerpoint/2010/main" val="226479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87552" y="1755648"/>
            <a:ext cx="10696448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</p:spTree>
    <p:extLst>
      <p:ext uri="{BB962C8B-B14F-4D97-AF65-F5344CB8AC3E}">
        <p14:creationId xmlns:p14="http://schemas.microsoft.com/office/powerpoint/2010/main" val="223185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B-trees</a:t>
            </a:r>
          </a:p>
        </p:txBody>
      </p:sp>
    </p:spTree>
    <p:extLst>
      <p:ext uri="{BB962C8B-B14F-4D97-AF65-F5344CB8AC3E}">
        <p14:creationId xmlns:p14="http://schemas.microsoft.com/office/powerpoint/2010/main" val="269543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B-tree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B-tree of order </a:t>
            </a:r>
            <a:r>
              <a:rPr lang="en-US" b="1" i="1" dirty="0"/>
              <a:t>m</a:t>
            </a:r>
            <a:r>
              <a:rPr lang="en-US" dirty="0"/>
              <a:t> has the following properties:</a:t>
            </a:r>
          </a:p>
          <a:p>
            <a:pPr marL="912114" lvl="1" indent="-514350">
              <a:buFont typeface="+mj-lt"/>
              <a:buAutoNum type="arabicPeriod"/>
            </a:pPr>
            <a:r>
              <a:rPr lang="en-US" dirty="0"/>
              <a:t>The root has at least two </a:t>
            </a:r>
            <a:r>
              <a:rPr lang="en-US" dirty="0" err="1"/>
              <a:t>subtrees</a:t>
            </a:r>
            <a:r>
              <a:rPr lang="en-US" dirty="0"/>
              <a:t> unless it is a leaf</a:t>
            </a:r>
          </a:p>
          <a:p>
            <a:pPr marL="912114" lvl="1" indent="-514350">
              <a:buFont typeface="+mj-lt"/>
              <a:buAutoNum type="arabicPeriod"/>
            </a:pPr>
            <a:r>
              <a:rPr lang="en-US" dirty="0"/>
              <a:t>Each </a:t>
            </a:r>
            <a:r>
              <a:rPr lang="en-US" dirty="0" err="1"/>
              <a:t>nonroot</a:t>
            </a:r>
            <a:r>
              <a:rPr lang="en-US" dirty="0"/>
              <a:t> and each </a:t>
            </a:r>
            <a:r>
              <a:rPr lang="en-US" dirty="0" err="1"/>
              <a:t>nonleaf</a:t>
            </a:r>
            <a:r>
              <a:rPr lang="en-US" dirty="0"/>
              <a:t> node holds </a:t>
            </a:r>
            <a:r>
              <a:rPr lang="en-US" b="1" i="1" dirty="0"/>
              <a:t>k</a:t>
            </a:r>
            <a:r>
              <a:rPr lang="en-US" dirty="0"/>
              <a:t> keys and </a:t>
            </a:r>
            <a:r>
              <a:rPr lang="en-US" b="1" i="1" dirty="0"/>
              <a:t>k</a:t>
            </a:r>
            <a:r>
              <a:rPr lang="en-US" dirty="0"/>
              <a:t> + 1 pointers to subtrees where </a:t>
            </a:r>
            <a:r>
              <a:rPr lang="en-US" b="1" i="1" dirty="0"/>
              <a:t>m</a:t>
            </a:r>
            <a:r>
              <a:rPr lang="en-US" dirty="0"/>
              <a:t>/2 ≤ </a:t>
            </a:r>
            <a:r>
              <a:rPr lang="en-US" b="1" i="1" dirty="0"/>
              <a:t>k</a:t>
            </a:r>
            <a:r>
              <a:rPr lang="en-US" dirty="0"/>
              <a:t> ≤ </a:t>
            </a:r>
            <a:r>
              <a:rPr lang="en-US" b="1" i="1" dirty="0"/>
              <a:t>m</a:t>
            </a:r>
          </a:p>
          <a:p>
            <a:pPr marL="912114" lvl="1" indent="-514350">
              <a:buFont typeface="+mj-lt"/>
              <a:buAutoNum type="arabicPeriod"/>
            </a:pPr>
            <a:r>
              <a:rPr lang="en-US" dirty="0"/>
              <a:t>Each leaf node holds </a:t>
            </a:r>
            <a:r>
              <a:rPr lang="en-US" b="1" i="1" dirty="0"/>
              <a:t>k</a:t>
            </a:r>
            <a:r>
              <a:rPr lang="en-US" dirty="0"/>
              <a:t> keys where </a:t>
            </a:r>
            <a:r>
              <a:rPr lang="en-US" b="1" i="1" dirty="0"/>
              <a:t>m</a:t>
            </a:r>
            <a:r>
              <a:rPr lang="en-US" dirty="0"/>
              <a:t>/2 ≤ </a:t>
            </a:r>
            <a:r>
              <a:rPr lang="en-US" b="1" i="1" dirty="0"/>
              <a:t>k</a:t>
            </a:r>
            <a:r>
              <a:rPr lang="en-US" dirty="0"/>
              <a:t> ≤ </a:t>
            </a:r>
            <a:r>
              <a:rPr lang="en-US" b="1" i="1" dirty="0"/>
              <a:t>m</a:t>
            </a:r>
          </a:p>
          <a:p>
            <a:pPr marL="912114" lvl="1" indent="-514350">
              <a:buFont typeface="+mj-lt"/>
              <a:buAutoNum type="arabicPeriod"/>
            </a:pPr>
            <a:r>
              <a:rPr lang="en-US" b="1" dirty="0"/>
              <a:t>All leaves are on the same level</a:t>
            </a:r>
          </a:p>
        </p:txBody>
      </p:sp>
    </p:spTree>
    <p:extLst>
      <p:ext uri="{BB962C8B-B14F-4D97-AF65-F5344CB8AC3E}">
        <p14:creationId xmlns:p14="http://schemas.microsoft.com/office/powerpoint/2010/main" val="318961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B-tree of order 4</a:t>
            </a:r>
          </a:p>
        </p:txBody>
      </p:sp>
      <p:cxnSp>
        <p:nvCxnSpPr>
          <p:cNvPr id="56" name="Straight Connector 55"/>
          <p:cNvCxnSpPr>
            <a:stCxn id="41" idx="0"/>
          </p:cNvCxnSpPr>
          <p:nvPr/>
        </p:nvCxnSpPr>
        <p:spPr>
          <a:xfrm flipV="1">
            <a:off x="6400800" y="3733800"/>
            <a:ext cx="1371600" cy="1219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 flipV="1">
            <a:off x="8153400" y="3733800"/>
            <a:ext cx="381000" cy="13716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8686800" y="3733800"/>
            <a:ext cx="1828800" cy="12954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endCxn id="15" idx="0"/>
          </p:cNvCxnSpPr>
          <p:nvPr/>
        </p:nvCxnSpPr>
        <p:spPr>
          <a:xfrm>
            <a:off x="5638800" y="2209800"/>
            <a:ext cx="2362200" cy="10668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10" idx="0"/>
          </p:cNvCxnSpPr>
          <p:nvPr/>
        </p:nvCxnSpPr>
        <p:spPr>
          <a:xfrm rot="10800000" flipV="1">
            <a:off x="2895600" y="2209800"/>
            <a:ext cx="2286000" cy="11430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endCxn id="20" idx="0"/>
          </p:cNvCxnSpPr>
          <p:nvPr/>
        </p:nvCxnSpPr>
        <p:spPr>
          <a:xfrm flipH="1">
            <a:off x="533400" y="3810000"/>
            <a:ext cx="2133600" cy="22098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25" idx="0"/>
          </p:cNvCxnSpPr>
          <p:nvPr/>
        </p:nvCxnSpPr>
        <p:spPr>
          <a:xfrm flipH="1">
            <a:off x="2514600" y="3810000"/>
            <a:ext cx="609600" cy="22098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30" idx="0"/>
          </p:cNvCxnSpPr>
          <p:nvPr/>
        </p:nvCxnSpPr>
        <p:spPr>
          <a:xfrm>
            <a:off x="3581400" y="3810000"/>
            <a:ext cx="914400" cy="22098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36" idx="0"/>
          </p:cNvCxnSpPr>
          <p:nvPr/>
        </p:nvCxnSpPr>
        <p:spPr>
          <a:xfrm>
            <a:off x="4038600" y="3810000"/>
            <a:ext cx="2438400" cy="22098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5181600" y="1752600"/>
            <a:ext cx="1828800" cy="457200"/>
            <a:chOff x="3124200" y="1371600"/>
            <a:chExt cx="2438400" cy="609600"/>
          </a:xfrm>
        </p:grpSpPr>
        <p:sp>
          <p:nvSpPr>
            <p:cNvPr id="4" name="Rectangle 3"/>
            <p:cNvSpPr/>
            <p:nvPr/>
          </p:nvSpPr>
          <p:spPr>
            <a:xfrm>
              <a:off x="31242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50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7338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3434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9530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667000" y="3352800"/>
            <a:ext cx="1828800" cy="457200"/>
            <a:chOff x="3124200" y="1371600"/>
            <a:chExt cx="2438400" cy="609600"/>
          </a:xfrm>
        </p:grpSpPr>
        <p:sp>
          <p:nvSpPr>
            <p:cNvPr id="10" name="Rectangle 9"/>
            <p:cNvSpPr/>
            <p:nvPr/>
          </p:nvSpPr>
          <p:spPr>
            <a:xfrm>
              <a:off x="31242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10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338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15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3434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20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530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>
            <a:grpSpLocks noChangeAspect="1"/>
          </p:cNvGrpSpPr>
          <p:nvPr/>
        </p:nvGrpSpPr>
        <p:grpSpPr>
          <a:xfrm>
            <a:off x="7772400" y="3276600"/>
            <a:ext cx="1828800" cy="457200"/>
            <a:chOff x="3124200" y="1371600"/>
            <a:chExt cx="2438400" cy="609600"/>
          </a:xfrm>
        </p:grpSpPr>
        <p:sp>
          <p:nvSpPr>
            <p:cNvPr id="15" name="Rectangle 14"/>
            <p:cNvSpPr/>
            <p:nvPr/>
          </p:nvSpPr>
          <p:spPr>
            <a:xfrm>
              <a:off x="31242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70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7338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80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3434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9530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>
            <a:grpSpLocks noChangeAspect="1"/>
          </p:cNvGrpSpPr>
          <p:nvPr/>
        </p:nvGrpSpPr>
        <p:grpSpPr>
          <a:xfrm>
            <a:off x="304800" y="6019800"/>
            <a:ext cx="1828800" cy="457200"/>
            <a:chOff x="3124200" y="1371600"/>
            <a:chExt cx="2438400" cy="609600"/>
          </a:xfrm>
        </p:grpSpPr>
        <p:sp>
          <p:nvSpPr>
            <p:cNvPr id="20" name="Rectangle 19"/>
            <p:cNvSpPr/>
            <p:nvPr/>
          </p:nvSpPr>
          <p:spPr>
            <a:xfrm>
              <a:off x="31242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7338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3434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9530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>
            <a:grpSpLocks noChangeAspect="1"/>
          </p:cNvGrpSpPr>
          <p:nvPr/>
        </p:nvGrpSpPr>
        <p:grpSpPr>
          <a:xfrm>
            <a:off x="2286000" y="6019800"/>
            <a:ext cx="1828800" cy="457200"/>
            <a:chOff x="3124200" y="1371600"/>
            <a:chExt cx="2438400" cy="609600"/>
          </a:xfrm>
        </p:grpSpPr>
        <p:sp>
          <p:nvSpPr>
            <p:cNvPr id="25" name="Rectangle 24"/>
            <p:cNvSpPr/>
            <p:nvPr/>
          </p:nvSpPr>
          <p:spPr>
            <a:xfrm>
              <a:off x="31242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11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7338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12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3434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9530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>
            <a:grpSpLocks noChangeAspect="1"/>
          </p:cNvGrpSpPr>
          <p:nvPr/>
        </p:nvGrpSpPr>
        <p:grpSpPr>
          <a:xfrm>
            <a:off x="4267200" y="6019800"/>
            <a:ext cx="1828800" cy="457200"/>
            <a:chOff x="3124200" y="1371600"/>
            <a:chExt cx="2438400" cy="609600"/>
          </a:xfrm>
        </p:grpSpPr>
        <p:sp>
          <p:nvSpPr>
            <p:cNvPr id="30" name="Rectangle 29"/>
            <p:cNvSpPr/>
            <p:nvPr/>
          </p:nvSpPr>
          <p:spPr>
            <a:xfrm>
              <a:off x="31242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16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7338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18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3434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9530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4"/>
          <p:cNvGrpSpPr>
            <a:grpSpLocks noChangeAspect="1"/>
          </p:cNvGrpSpPr>
          <p:nvPr/>
        </p:nvGrpSpPr>
        <p:grpSpPr>
          <a:xfrm>
            <a:off x="6248400" y="6019800"/>
            <a:ext cx="1828800" cy="457200"/>
            <a:chOff x="3124200" y="1371600"/>
            <a:chExt cx="2438400" cy="609600"/>
          </a:xfrm>
        </p:grpSpPr>
        <p:sp>
          <p:nvSpPr>
            <p:cNvPr id="36" name="Rectangle 35"/>
            <p:cNvSpPr/>
            <p:nvPr/>
          </p:nvSpPr>
          <p:spPr>
            <a:xfrm>
              <a:off x="31242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21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7338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25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3434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27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9530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29</a:t>
              </a:r>
            </a:p>
          </p:txBody>
        </p:sp>
      </p:grpSp>
      <p:grpSp>
        <p:nvGrpSpPr>
          <p:cNvPr id="35" name="Group 39"/>
          <p:cNvGrpSpPr>
            <a:grpSpLocks noChangeAspect="1"/>
          </p:cNvGrpSpPr>
          <p:nvPr/>
        </p:nvGrpSpPr>
        <p:grpSpPr>
          <a:xfrm>
            <a:off x="6172200" y="4953000"/>
            <a:ext cx="1828800" cy="457200"/>
            <a:chOff x="3124200" y="1371600"/>
            <a:chExt cx="2438400" cy="609600"/>
          </a:xfrm>
        </p:grpSpPr>
        <p:sp>
          <p:nvSpPr>
            <p:cNvPr id="41" name="Rectangle 40"/>
            <p:cNvSpPr/>
            <p:nvPr/>
          </p:nvSpPr>
          <p:spPr>
            <a:xfrm>
              <a:off x="31242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54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7338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56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3434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9530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44"/>
          <p:cNvGrpSpPr>
            <a:grpSpLocks noChangeAspect="1"/>
          </p:cNvGrpSpPr>
          <p:nvPr/>
        </p:nvGrpSpPr>
        <p:grpSpPr>
          <a:xfrm>
            <a:off x="8153400" y="4953000"/>
            <a:ext cx="1828800" cy="457200"/>
            <a:chOff x="3124200" y="1371600"/>
            <a:chExt cx="2438400" cy="609600"/>
          </a:xfrm>
        </p:grpSpPr>
        <p:sp>
          <p:nvSpPr>
            <p:cNvPr id="46" name="Rectangle 45"/>
            <p:cNvSpPr/>
            <p:nvPr/>
          </p:nvSpPr>
          <p:spPr>
            <a:xfrm>
              <a:off x="31242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71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7338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76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3434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9530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9"/>
          <p:cNvGrpSpPr>
            <a:grpSpLocks noChangeAspect="1"/>
          </p:cNvGrpSpPr>
          <p:nvPr/>
        </p:nvGrpSpPr>
        <p:grpSpPr>
          <a:xfrm>
            <a:off x="10134600" y="4953000"/>
            <a:ext cx="1828800" cy="457200"/>
            <a:chOff x="3124200" y="1371600"/>
            <a:chExt cx="2438400" cy="609600"/>
          </a:xfrm>
        </p:grpSpPr>
        <p:sp>
          <p:nvSpPr>
            <p:cNvPr id="51" name="Rectangle 50"/>
            <p:cNvSpPr/>
            <p:nvPr/>
          </p:nvSpPr>
          <p:spPr>
            <a:xfrm>
              <a:off x="31242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81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7338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89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3434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953000" y="1371600"/>
              <a:ext cx="609600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84763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B-tree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the following numbers:</a:t>
            </a:r>
          </a:p>
          <a:p>
            <a:pPr lvl="1"/>
            <a:r>
              <a:rPr lang="en-US" dirty="0"/>
              <a:t>86 69 81 15 100 94 8 27 56 68 92 89 38 53 88</a:t>
            </a:r>
          </a:p>
        </p:txBody>
      </p:sp>
    </p:spTree>
    <p:extLst>
      <p:ext uri="{BB962C8B-B14F-4D97-AF65-F5344CB8AC3E}">
        <p14:creationId xmlns:p14="http://schemas.microsoft.com/office/powerpoint/2010/main" val="4092617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list of keys drops below half </a:t>
            </a:r>
            <a:r>
              <a:rPr lang="en-US" b="1" i="1" dirty="0"/>
              <a:t>m</a:t>
            </a:r>
            <a:r>
              <a:rPr lang="en-US" dirty="0"/>
              <a:t>, we have to redistribute keys</a:t>
            </a:r>
          </a:p>
          <a:p>
            <a:r>
              <a:rPr lang="en-US" dirty="0"/>
              <a:t>In the worst case, we have to delete a level</a:t>
            </a:r>
          </a:p>
        </p:txBody>
      </p:sp>
    </p:spTree>
    <p:extLst>
      <p:ext uri="{BB962C8B-B14F-4D97-AF65-F5344CB8AC3E}">
        <p14:creationId xmlns:p14="http://schemas.microsoft.com/office/powerpoint/2010/main" val="293855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4074</TotalTime>
  <Words>1080</Words>
  <Application>Microsoft Office PowerPoint</Application>
  <PresentationFormat>Widescreen</PresentationFormat>
  <Paragraphs>240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Corbel</vt:lpstr>
      <vt:lpstr>Verdana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3</vt:lpstr>
      <vt:lpstr>B-trees</vt:lpstr>
      <vt:lpstr>B-tree definition</vt:lpstr>
      <vt:lpstr>B-tree of order 4</vt:lpstr>
      <vt:lpstr>B-tree practice</vt:lpstr>
      <vt:lpstr>Deletions</vt:lpstr>
      <vt:lpstr>B*-tree</vt:lpstr>
      <vt:lpstr>B+-tree</vt:lpstr>
      <vt:lpstr>Hamiltonian Style</vt:lpstr>
      <vt:lpstr>Hamiltonian cycle</vt:lpstr>
      <vt:lpstr>Find the Hamiltonian Cycle</vt:lpstr>
      <vt:lpstr>Find the Hamiltonian cycle</vt:lpstr>
      <vt:lpstr>Find the Hamiltonian cycle</vt:lpstr>
      <vt:lpstr>TSP</vt:lpstr>
      <vt:lpstr>Traveling salesman problem: Hamiltonian cycle meets shortest path</vt:lpstr>
      <vt:lpstr>What's the shortest tour?</vt:lpstr>
      <vt:lpstr>How can we always find the shortest tour?</vt:lpstr>
      <vt:lpstr>Best Solution to TSP</vt:lpstr>
      <vt:lpstr>Greedy Doesn't Work</vt:lpstr>
      <vt:lpstr>Brute force is brutal</vt:lpstr>
      <vt:lpstr>What's the best time for TSP?</vt:lpstr>
      <vt:lpstr>Hard problems</vt:lpstr>
      <vt:lpstr>NP-completeness</vt:lpstr>
      <vt:lpstr>NP-complete problems on graphs</vt:lpstr>
      <vt:lpstr>Graph coloring</vt:lpstr>
      <vt:lpstr>Graph coloring</vt:lpstr>
      <vt:lpstr>Graph coloring</vt:lpstr>
      <vt:lpstr>Maximum clique</vt:lpstr>
      <vt:lpstr>Maximum clique</vt:lpstr>
      <vt:lpstr>Knapsack problem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339</cp:revision>
  <dcterms:created xsi:type="dcterms:W3CDTF">2009-08-24T20:26:10Z</dcterms:created>
  <dcterms:modified xsi:type="dcterms:W3CDTF">2024-11-04T14:39:01Z</dcterms:modified>
</cp:coreProperties>
</file>